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79" r:id="rId9"/>
    <p:sldId id="262" r:id="rId10"/>
    <p:sldId id="278" r:id="rId11"/>
    <p:sldId id="266" r:id="rId12"/>
    <p:sldId id="271" r:id="rId13"/>
    <p:sldId id="272" r:id="rId14"/>
    <p:sldId id="264" r:id="rId15"/>
    <p:sldId id="270" r:id="rId16"/>
    <p:sldId id="267" r:id="rId17"/>
    <p:sldId id="268" r:id="rId18"/>
    <p:sldId id="273" r:id="rId19"/>
    <p:sldId id="269" r:id="rId20"/>
    <p:sldId id="274" r:id="rId21"/>
    <p:sldId id="280" r:id="rId22"/>
    <p:sldId id="281" r:id="rId23"/>
    <p:sldId id="284" r:id="rId24"/>
    <p:sldId id="275" r:id="rId25"/>
    <p:sldId id="282" r:id="rId26"/>
    <p:sldId id="28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10/3/2019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hyperlink" Target="mailto:Andrew.Beatty@gmit.i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5.png"/><Relationship Id="rId4" Type="http://schemas.openxmlformats.org/officeDocument/2006/relationships/hyperlink" Target="https://www.w3schools.com/cssref/css_selectors.as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1964-F02D-4725-B613-E1CA78EA36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JavaScript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DA3223-C2E5-4177-8C5F-39A537E83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E" dirty="0"/>
              <a:t>Andrew Beatty</a:t>
            </a:r>
          </a:p>
          <a:p>
            <a:r>
              <a:rPr lang="en-IE" dirty="0">
                <a:hlinkClick r:id="rId4"/>
              </a:rPr>
              <a:t>Andrew.Beatty@gmit.ie</a:t>
            </a:r>
            <a:endParaRPr lang="en-IE" dirty="0"/>
          </a:p>
          <a:p>
            <a:r>
              <a:rPr lang="en-IE" dirty="0"/>
              <a:t>Data Representation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5D9B40E-257C-4EAD-A395-9FC73E86FB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90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1"/>
    </mc:Choice>
    <mc:Fallback xmlns="">
      <p:transition spd="slow" advTm="41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8CA28-D0A8-44F6-91E6-13AB355CE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88D9F-B90A-4357-BEB6-973E5E87F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213686"/>
            <a:ext cx="10058400" cy="4050792"/>
          </a:xfrm>
        </p:spPr>
        <p:txBody>
          <a:bodyPr>
            <a:normAutofit fontScale="85000" lnSpcReduction="20000"/>
          </a:bodyPr>
          <a:lstStyle/>
          <a:p>
            <a:r>
              <a:rPr lang="en-IE" dirty="0"/>
              <a:t>Properties can be added to objects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Or defined using JSON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Use </a:t>
            </a:r>
            <a:r>
              <a:rPr lang="en-IE" dirty="0" err="1"/>
              <a:t>JSON.stringify</a:t>
            </a:r>
            <a:r>
              <a:rPr lang="en-IE" dirty="0"/>
              <a:t>() to output</a:t>
            </a:r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2.4</a:t>
            </a:r>
          </a:p>
          <a:p>
            <a:pPr marL="0" indent="0">
              <a:buNone/>
            </a:pPr>
            <a:r>
              <a:rPr lang="en-IE" dirty="0"/>
              <a:t>Create a book object as a variable with title, author and ISBN, and display it in the console</a:t>
            </a:r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E5E93F-1F67-4A69-82A0-C58E832A071B}"/>
              </a:ext>
            </a:extLst>
          </p:cNvPr>
          <p:cNvSpPr txBox="1"/>
          <p:nvPr/>
        </p:nvSpPr>
        <p:spPr>
          <a:xfrm>
            <a:off x="1987420" y="2510494"/>
            <a:ext cx="6867331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nn-NO" dirty="0"/>
              <a:t>car.reg =‘12 mo 1234’</a:t>
            </a:r>
          </a:p>
          <a:p>
            <a:r>
              <a:rPr lang="en-IE" dirty="0" err="1"/>
              <a:t>car.make</a:t>
            </a:r>
            <a:r>
              <a:rPr lang="en-IE" dirty="0"/>
              <a:t> ="ford"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0D2876-C1CF-4DE1-B1C9-751593058072}"/>
              </a:ext>
            </a:extLst>
          </p:cNvPr>
          <p:cNvSpPr txBox="1"/>
          <p:nvPr/>
        </p:nvSpPr>
        <p:spPr>
          <a:xfrm>
            <a:off x="1987420" y="3685139"/>
            <a:ext cx="6708712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 employee = { name: ‘Joe’, </a:t>
            </a:r>
            <a:r>
              <a:rPr lang="en-IE" dirty="0" err="1"/>
              <a:t>role:’Manager</a:t>
            </a:r>
            <a:r>
              <a:rPr lang="en-IE" dirty="0"/>
              <a:t>’ }</a:t>
            </a:r>
          </a:p>
          <a:p>
            <a:endParaRPr lang="nn-N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656928-67D9-4489-96A6-E6A7E279976A}"/>
              </a:ext>
            </a:extLst>
          </p:cNvPr>
          <p:cNvSpPr txBox="1"/>
          <p:nvPr/>
        </p:nvSpPr>
        <p:spPr>
          <a:xfrm>
            <a:off x="1987420" y="4705286"/>
            <a:ext cx="6708712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console.log(“car "+ </a:t>
            </a:r>
            <a:r>
              <a:rPr lang="en-IE" dirty="0" err="1"/>
              <a:t>JSON.stringify</a:t>
            </a:r>
            <a:r>
              <a:rPr lang="en-IE" dirty="0"/>
              <a:t>(car))</a:t>
            </a:r>
          </a:p>
          <a:p>
            <a:endParaRPr lang="nn-NO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18926F7-44BF-4CD1-90E2-D859660806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93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59"/>
    </mc:Choice>
    <mc:Fallback>
      <p:transition spd="slow" advTm="66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6C79158B-0593-4DEF-B245-04A9A4627E27}"/>
              </a:ext>
            </a:extLst>
          </p:cNvPr>
          <p:cNvSpPr txBox="1"/>
          <p:nvPr/>
        </p:nvSpPr>
        <p:spPr>
          <a:xfrm>
            <a:off x="553673" y="780176"/>
            <a:ext cx="10821799" cy="42473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&lt;html&gt;</a:t>
            </a:r>
          </a:p>
          <a:p>
            <a:r>
              <a:rPr lang="en-IE"/>
              <a:t>    &lt;head&gt;</a:t>
            </a:r>
          </a:p>
          <a:p>
            <a:r>
              <a:rPr lang="en-IE"/>
              <a:t>        &lt;title&gt;2.4&lt;/title&gt; </a:t>
            </a:r>
          </a:p>
          <a:p>
            <a:r>
              <a:rPr lang="en-IE"/>
              <a:t>    &lt;/head&gt;</a:t>
            </a:r>
          </a:p>
          <a:p>
            <a:r>
              <a:rPr lang="en-IE"/>
              <a:t>    &lt;body&gt;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var book ={}</a:t>
            </a:r>
          </a:p>
          <a:p>
            <a:r>
              <a:rPr lang="en-IE"/>
              <a:t>            book.title = "some harry potter stuff"</a:t>
            </a:r>
          </a:p>
          <a:p>
            <a:r>
              <a:rPr lang="en-IE"/>
              <a:t>            book.author = "JK"</a:t>
            </a:r>
          </a:p>
          <a:p>
            <a:r>
              <a:rPr lang="en-IE"/>
              <a:t>            book.isbn = "1234"  </a:t>
            </a:r>
          </a:p>
          <a:p>
            <a:br>
              <a:rPr lang="en-IE"/>
            </a:br>
            <a:r>
              <a:rPr lang="en-IE"/>
              <a:t>            console.log("book is "+ JSON.stringify( book) )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  <a:p>
            <a:r>
              <a:rPr lang="en-IE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001322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213"/>
    </mc:Choice>
    <mc:Fallback>
      <p:transition spd="slow" advTm="208213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3156B-00C9-4BF6-B052-97360FEE1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Manipulate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AD3FD-5F87-4B28-B2D8-1F279816B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We can make am element visible and hidden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Or we can disable a button</a:t>
            </a:r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2.5:</a:t>
            </a:r>
          </a:p>
          <a:p>
            <a:pPr marL="0" indent="0">
              <a:buNone/>
            </a:pPr>
            <a:r>
              <a:rPr lang="en-IE" dirty="0"/>
              <a:t>Make a webpage that has two &lt;div&gt;, only one should be visible at a time, each &lt;div&gt; will have a button that will make the other div visible (and hide itself)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74D276-4315-4991-887E-4AC0E0C53359}"/>
              </a:ext>
            </a:extLst>
          </p:cNvPr>
          <p:cNvSpPr txBox="1"/>
          <p:nvPr/>
        </p:nvSpPr>
        <p:spPr>
          <a:xfrm>
            <a:off x="1987420" y="2510494"/>
            <a:ext cx="7819053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document.getElementById</a:t>
            </a:r>
            <a:r>
              <a:rPr lang="en-IE" dirty="0"/>
              <a:t>("div1").</a:t>
            </a:r>
            <a:r>
              <a:rPr lang="en-IE" dirty="0" err="1"/>
              <a:t>style.display</a:t>
            </a:r>
            <a:r>
              <a:rPr lang="en-IE" dirty="0"/>
              <a:t> = 'block'</a:t>
            </a:r>
          </a:p>
          <a:p>
            <a:r>
              <a:rPr lang="en-IE" dirty="0" err="1"/>
              <a:t>document.getElementById</a:t>
            </a:r>
            <a:r>
              <a:rPr lang="en-IE" dirty="0"/>
              <a:t>("div2").</a:t>
            </a:r>
            <a:r>
              <a:rPr lang="en-IE" dirty="0" err="1"/>
              <a:t>style.display</a:t>
            </a:r>
            <a:r>
              <a:rPr lang="en-IE" dirty="0"/>
              <a:t> = 'none'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CBF462-C3C3-4BC6-80C4-82245A5AAC57}"/>
              </a:ext>
            </a:extLst>
          </p:cNvPr>
          <p:cNvSpPr txBox="1"/>
          <p:nvPr/>
        </p:nvSpPr>
        <p:spPr>
          <a:xfrm>
            <a:off x="1719943" y="4258429"/>
            <a:ext cx="7819053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document.getElementById</a:t>
            </a:r>
            <a:r>
              <a:rPr lang="en-IE" dirty="0"/>
              <a:t>(“button1").disabled = true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699EC67-CE42-4858-895C-33C14E738C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981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87"/>
    </mc:Choice>
    <mc:Fallback>
      <p:transition spd="slow" advTm="49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757B19-6C6B-47A5-B718-D802C576CC34}"/>
              </a:ext>
            </a:extLst>
          </p:cNvPr>
          <p:cNvSpPr txBox="1"/>
          <p:nvPr/>
        </p:nvSpPr>
        <p:spPr>
          <a:xfrm>
            <a:off x="511728" y="201336"/>
            <a:ext cx="10821799" cy="64633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&lt;html&gt;</a:t>
            </a:r>
          </a:p>
          <a:p>
            <a:r>
              <a:rPr lang="en-IE" dirty="0"/>
              <a:t>        &lt;body&gt;</a:t>
            </a:r>
          </a:p>
          <a:p>
            <a:r>
              <a:rPr lang="en-IE" dirty="0"/>
              <a:t>            &lt;div id="div1" style="background-</a:t>
            </a:r>
            <a:r>
              <a:rPr lang="en-IE" dirty="0" err="1"/>
              <a:t>color</a:t>
            </a:r>
            <a:r>
              <a:rPr lang="en-IE" dirty="0"/>
              <a:t>: </a:t>
            </a:r>
            <a:r>
              <a:rPr lang="en-IE" dirty="0" err="1"/>
              <a:t>royalblue</a:t>
            </a:r>
            <a:r>
              <a:rPr lang="en-IE" dirty="0"/>
              <a:t>”&gt;</a:t>
            </a:r>
          </a:p>
          <a:p>
            <a:pPr lvl="1"/>
            <a:r>
              <a:rPr lang="en-IE" dirty="0"/>
              <a:t>                some text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pPr lvl="1"/>
            <a:r>
              <a:rPr lang="en-IE" dirty="0"/>
              <a:t>                &lt;button onclick="showDiv2()"&gt;show Div2&lt;/button&gt;</a:t>
            </a:r>
          </a:p>
          <a:p>
            <a:r>
              <a:rPr lang="en-IE" dirty="0"/>
              <a:t>            &lt;/div&gt;</a:t>
            </a:r>
          </a:p>
          <a:p>
            <a:r>
              <a:rPr lang="en-IE" dirty="0"/>
              <a:t>            &lt;div id="div2" style="background-</a:t>
            </a:r>
            <a:r>
              <a:rPr lang="en-IE" dirty="0" err="1"/>
              <a:t>color</a:t>
            </a:r>
            <a:r>
              <a:rPr lang="en-IE" dirty="0"/>
              <a:t>: red; display: none"&gt;</a:t>
            </a:r>
          </a:p>
          <a:p>
            <a:pPr lvl="1"/>
            <a:r>
              <a:rPr lang="en-IE" dirty="0"/>
              <a:t>               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pPr lvl="1"/>
            <a:r>
              <a:rPr lang="en-IE" dirty="0"/>
              <a:t>                div2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pPr lvl="1"/>
            <a:r>
              <a:rPr lang="en-IE" dirty="0"/>
              <a:t>                &lt;button onclick="showDiv1()"&gt;show Div1&lt;/button&gt;</a:t>
            </a:r>
          </a:p>
          <a:p>
            <a:r>
              <a:rPr lang="en-IE" dirty="0"/>
              <a:t>            &lt;/div&gt;</a:t>
            </a:r>
          </a:p>
          <a:p>
            <a:r>
              <a:rPr lang="en-IE" dirty="0"/>
              <a:t>            &lt;script&gt;</a:t>
            </a:r>
          </a:p>
          <a:p>
            <a:pPr lvl="2"/>
            <a:r>
              <a:rPr lang="en-IE" dirty="0"/>
              <a:t>            function showDiv2(){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("div1").</a:t>
            </a:r>
            <a:r>
              <a:rPr lang="en-IE" dirty="0" err="1"/>
              <a:t>style.display</a:t>
            </a:r>
            <a:r>
              <a:rPr lang="en-IE" dirty="0"/>
              <a:t> = "none";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("div2").</a:t>
            </a:r>
            <a:r>
              <a:rPr lang="en-IE" dirty="0" err="1"/>
              <a:t>style.display</a:t>
            </a:r>
            <a:r>
              <a:rPr lang="en-IE" dirty="0"/>
              <a:t> = "block";</a:t>
            </a:r>
          </a:p>
          <a:p>
            <a:pPr lvl="2"/>
            <a:r>
              <a:rPr lang="en-IE" dirty="0"/>
              <a:t>            }</a:t>
            </a:r>
          </a:p>
          <a:p>
            <a:pPr lvl="2"/>
            <a:r>
              <a:rPr lang="en-IE" dirty="0"/>
              <a:t>            function showDiv1(){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("div1").</a:t>
            </a:r>
            <a:r>
              <a:rPr lang="en-IE" dirty="0" err="1"/>
              <a:t>style.display</a:t>
            </a:r>
            <a:r>
              <a:rPr lang="en-IE" dirty="0"/>
              <a:t> = "block";</a:t>
            </a:r>
          </a:p>
          <a:p>
            <a:pPr lvl="2"/>
            <a:r>
              <a:rPr lang="en-IE" dirty="0"/>
              <a:t>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("div2").</a:t>
            </a:r>
            <a:r>
              <a:rPr lang="en-IE" dirty="0" err="1"/>
              <a:t>style.display</a:t>
            </a:r>
            <a:r>
              <a:rPr lang="en-IE" dirty="0"/>
              <a:t> = "none";</a:t>
            </a:r>
          </a:p>
          <a:p>
            <a:pPr lvl="2"/>
            <a:r>
              <a:rPr lang="en-IE" dirty="0"/>
              <a:t>            }</a:t>
            </a:r>
          </a:p>
          <a:p>
            <a:r>
              <a:rPr lang="en-IE" dirty="0"/>
              <a:t>            &lt;/script&gt;          </a:t>
            </a:r>
          </a:p>
          <a:p>
            <a:r>
              <a:rPr lang="en-IE" dirty="0"/>
              <a:t>    &lt;/body&gt;</a:t>
            </a:r>
          </a:p>
          <a:p>
            <a:r>
              <a:rPr lang="en-IE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153041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981"/>
    </mc:Choice>
    <mc:Fallback>
      <p:transition spd="slow" advTm="31598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E60E4-15C8-4688-8693-CACC0A66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D2CE0-BF28-4F65-B522-75380071B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7743" y="1763486"/>
            <a:ext cx="10058400" cy="4609882"/>
          </a:xfrm>
        </p:spPr>
        <p:txBody>
          <a:bodyPr>
            <a:normAutofit/>
          </a:bodyPr>
          <a:lstStyle/>
          <a:p>
            <a:r>
              <a:rPr lang="en-IE" dirty="0"/>
              <a:t>if statement</a:t>
            </a:r>
          </a:p>
          <a:p>
            <a:pPr lvl="1"/>
            <a:r>
              <a:rPr lang="en-IE" dirty="0"/>
              <a:t>if (condition){</a:t>
            </a:r>
          </a:p>
          <a:p>
            <a:pPr marL="548640" lvl="2" indent="0">
              <a:buNone/>
            </a:pPr>
            <a:r>
              <a:rPr lang="en-IE" dirty="0"/>
              <a:t>	do stuff</a:t>
            </a:r>
          </a:p>
          <a:p>
            <a:pPr marL="548640" lvl="2" indent="0">
              <a:buNone/>
            </a:pPr>
            <a:r>
              <a:rPr lang="en-IE" dirty="0"/>
              <a:t>}else{</a:t>
            </a:r>
          </a:p>
          <a:p>
            <a:pPr marL="548640" lvl="2" indent="0">
              <a:buNone/>
            </a:pPr>
            <a:r>
              <a:rPr lang="en-IE" dirty="0"/>
              <a:t>	do other stuff</a:t>
            </a:r>
          </a:p>
          <a:p>
            <a:pPr marL="548640" lvl="2" indent="0">
              <a:buNone/>
            </a:pPr>
            <a:r>
              <a:rPr lang="en-IE" dirty="0"/>
              <a:t>}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2.6: </a:t>
            </a:r>
          </a:p>
          <a:p>
            <a:pPr marL="0" indent="0">
              <a:buNone/>
            </a:pPr>
            <a:r>
              <a:rPr lang="en-IE" dirty="0"/>
              <a:t>Make a web page that has a text box, when the content of the text area changes the page will display whether the value entered is greater or less than 10, or equal to 10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F5A980-7204-4D5B-A4BF-93B2A0DCC41C}"/>
              </a:ext>
            </a:extLst>
          </p:cNvPr>
          <p:cNvSpPr txBox="1"/>
          <p:nvPr/>
        </p:nvSpPr>
        <p:spPr>
          <a:xfrm>
            <a:off x="4671587" y="1953458"/>
            <a:ext cx="5682343" cy="25853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 if (value &lt; 10){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outputElement.innerText</a:t>
            </a:r>
            <a:r>
              <a:rPr lang="en-IE" dirty="0"/>
              <a:t> = 'too low'</a:t>
            </a:r>
          </a:p>
          <a:p>
            <a:r>
              <a:rPr lang="en-IE" dirty="0"/>
              <a:t>                }else if (value &gt; 20){</a:t>
            </a:r>
          </a:p>
          <a:p>
            <a:r>
              <a:rPr lang="en-IE" dirty="0"/>
              <a:t>                        </a:t>
            </a:r>
            <a:r>
              <a:rPr lang="en-IE" dirty="0" err="1"/>
              <a:t>outputElement.innerText</a:t>
            </a:r>
            <a:r>
              <a:rPr lang="en-IE" dirty="0"/>
              <a:t> = 'too high'</a:t>
            </a:r>
          </a:p>
          <a:p>
            <a:r>
              <a:rPr lang="en-IE" dirty="0"/>
              <a:t>                }else{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outputElement.innerText</a:t>
            </a:r>
            <a:r>
              <a:rPr lang="en-IE" dirty="0"/>
              <a:t> = 'good enough'</a:t>
            </a:r>
          </a:p>
          <a:p>
            <a:r>
              <a:rPr lang="en-IE" dirty="0"/>
              <a:t>                </a:t>
            </a:r>
          </a:p>
          <a:p>
            <a:r>
              <a:rPr lang="en-IE" dirty="0"/>
              <a:t>                }</a:t>
            </a:r>
          </a:p>
          <a:p>
            <a:r>
              <a:rPr lang="en-IE" dirty="0"/>
              <a:t>   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A50B11B-2FEB-4A3A-9911-60725D80AB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456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77"/>
    </mc:Choice>
    <mc:Fallback>
      <p:transition spd="slow" advTm="39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623F46-2006-47BB-863E-153142AC60D0}"/>
              </a:ext>
            </a:extLst>
          </p:cNvPr>
          <p:cNvSpPr txBox="1"/>
          <p:nvPr/>
        </p:nvSpPr>
        <p:spPr>
          <a:xfrm>
            <a:off x="553672" y="377505"/>
            <a:ext cx="10821799" cy="61863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&lt;html&gt;</a:t>
            </a:r>
          </a:p>
          <a:p>
            <a:r>
              <a:rPr lang="en-IE" dirty="0"/>
              <a:t>        &lt;body&gt;</a:t>
            </a:r>
          </a:p>
          <a:p>
            <a:r>
              <a:rPr lang="en-IE" dirty="0"/>
              <a:t>        &lt;input type="number" </a:t>
            </a:r>
            <a:r>
              <a:rPr lang="en-IE" dirty="0" err="1"/>
              <a:t>onchange</a:t>
            </a:r>
            <a:r>
              <a:rPr lang="en-IE" dirty="0"/>
              <a:t>="</a:t>
            </a:r>
            <a:r>
              <a:rPr lang="en-IE" dirty="0" err="1"/>
              <a:t>checkNumber</a:t>
            </a:r>
            <a:r>
              <a:rPr lang="en-IE" dirty="0"/>
              <a:t>(this)"/&gt;</a:t>
            </a:r>
          </a:p>
          <a:p>
            <a:r>
              <a:rPr lang="en-IE" dirty="0"/>
              <a:t>        &lt;</a:t>
            </a:r>
            <a:r>
              <a:rPr lang="en-IE" dirty="0" err="1"/>
              <a:t>br</a:t>
            </a:r>
            <a:r>
              <a:rPr lang="en-IE" dirty="0"/>
              <a:t>/&gt;</a:t>
            </a:r>
          </a:p>
          <a:p>
            <a:r>
              <a:rPr lang="en-IE" dirty="0"/>
              <a:t>        &lt;div id="output"&gt;</a:t>
            </a:r>
          </a:p>
          <a:p>
            <a:r>
              <a:rPr lang="en-IE" dirty="0"/>
              <a:t>            output here</a:t>
            </a:r>
          </a:p>
          <a:p>
            <a:r>
              <a:rPr lang="en-IE" dirty="0"/>
              <a:t>        &lt;/div&gt;</a:t>
            </a:r>
          </a:p>
          <a:p>
            <a:r>
              <a:rPr lang="en-IE" dirty="0"/>
              <a:t>        &lt;script&gt;</a:t>
            </a:r>
          </a:p>
          <a:p>
            <a:r>
              <a:rPr lang="en-IE" dirty="0"/>
              <a:t>            function </a:t>
            </a:r>
            <a:r>
              <a:rPr lang="en-IE" dirty="0" err="1"/>
              <a:t>checkNumber</a:t>
            </a:r>
            <a:r>
              <a:rPr lang="en-IE" dirty="0"/>
              <a:t>(</a:t>
            </a:r>
            <a:r>
              <a:rPr lang="en-IE" dirty="0" err="1"/>
              <a:t>inputElement</a:t>
            </a:r>
            <a:r>
              <a:rPr lang="en-IE" dirty="0"/>
              <a:t>){</a:t>
            </a:r>
          </a:p>
          <a:p>
            <a:r>
              <a:rPr lang="en-IE" dirty="0"/>
              <a:t>                var value = </a:t>
            </a:r>
            <a:r>
              <a:rPr lang="en-IE" dirty="0" err="1"/>
              <a:t>inputElement.value</a:t>
            </a:r>
            <a:endParaRPr lang="en-IE" dirty="0"/>
          </a:p>
          <a:p>
            <a:r>
              <a:rPr lang="en-IE" dirty="0"/>
              <a:t>                if( value &lt;10){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innerText</a:t>
            </a:r>
            <a:r>
              <a:rPr lang="en-IE" dirty="0"/>
              <a:t> = "too low"</a:t>
            </a:r>
          </a:p>
          <a:p>
            <a:r>
              <a:rPr lang="en-IE" dirty="0"/>
              <a:t>                }else if (value &gt; 10){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innerText</a:t>
            </a:r>
            <a:r>
              <a:rPr lang="en-IE" dirty="0"/>
              <a:t> = "too high"</a:t>
            </a:r>
          </a:p>
          <a:p>
            <a:r>
              <a:rPr lang="en-IE" dirty="0"/>
              <a:t>                }else{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innerText</a:t>
            </a:r>
            <a:r>
              <a:rPr lang="en-IE" dirty="0"/>
              <a:t> = "just right"</a:t>
            </a:r>
          </a:p>
          <a:p>
            <a:r>
              <a:rPr lang="en-IE" dirty="0"/>
              <a:t>                }</a:t>
            </a:r>
          </a:p>
          <a:p>
            <a:br>
              <a:rPr lang="en-IE" dirty="0"/>
            </a:br>
            <a:r>
              <a:rPr lang="en-IE" dirty="0"/>
              <a:t>            }</a:t>
            </a:r>
          </a:p>
          <a:p>
            <a:r>
              <a:rPr lang="en-IE" dirty="0"/>
              <a:t>        &lt;/script&gt;</a:t>
            </a:r>
          </a:p>
          <a:p>
            <a:r>
              <a:rPr lang="en-IE" dirty="0"/>
              <a:t>    &lt;/body&gt;</a:t>
            </a:r>
          </a:p>
          <a:p>
            <a:r>
              <a:rPr lang="en-IE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457861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031"/>
    </mc:Choice>
    <mc:Fallback>
      <p:transition spd="slow" advTm="29903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ABE47-68AA-4E6F-BDD9-860C060E4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For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9C6BE-3A97-46D2-8DFB-789B604E5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Simple count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Iterate an array</a:t>
            </a:r>
          </a:p>
          <a:p>
            <a:endParaRPr lang="en-IE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Iterate an object</a:t>
            </a:r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5101EB-E76C-468B-B9CE-A8E72E41DEA4}"/>
              </a:ext>
            </a:extLst>
          </p:cNvPr>
          <p:cNvSpPr txBox="1"/>
          <p:nvPr/>
        </p:nvSpPr>
        <p:spPr>
          <a:xfrm>
            <a:off x="3359020" y="3429000"/>
            <a:ext cx="5682343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 </a:t>
            </a:r>
            <a:r>
              <a:rPr lang="da-DK" dirty="0"/>
              <a:t> var names = ['joe','Mary', 'Fred']</a:t>
            </a:r>
            <a:endParaRPr lang="en-IE" dirty="0"/>
          </a:p>
          <a:p>
            <a:r>
              <a:rPr lang="en-IE" dirty="0"/>
              <a:t>		for (name of names){</a:t>
            </a:r>
          </a:p>
          <a:p>
            <a:r>
              <a:rPr lang="en-IE" dirty="0"/>
              <a:t>                    output = output + ' ' + name</a:t>
            </a:r>
          </a:p>
          <a:p>
            <a:r>
              <a:rPr lang="en-IE" dirty="0"/>
              <a:t>                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9122F3-5D60-4EA9-8CDC-0BDBCB3117C7}"/>
              </a:ext>
            </a:extLst>
          </p:cNvPr>
          <p:cNvSpPr txBox="1"/>
          <p:nvPr/>
        </p:nvSpPr>
        <p:spPr>
          <a:xfrm>
            <a:off x="3359020" y="2136583"/>
            <a:ext cx="5682343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</a:t>
            </a:r>
            <a:r>
              <a:rPr lang="nn-NO" dirty="0"/>
              <a:t>for (var i = 0; i&lt; 10; i++){</a:t>
            </a:r>
          </a:p>
          <a:p>
            <a:r>
              <a:rPr lang="nn-NO" dirty="0"/>
              <a:t>                console.log(i);</a:t>
            </a:r>
          </a:p>
          <a:p>
            <a:r>
              <a:rPr lang="nn-NO" dirty="0"/>
              <a:t>            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56E945-0C12-4941-8E55-7C2A53E257BA}"/>
              </a:ext>
            </a:extLst>
          </p:cNvPr>
          <p:cNvSpPr txBox="1"/>
          <p:nvPr/>
        </p:nvSpPr>
        <p:spPr>
          <a:xfrm>
            <a:off x="3359020" y="5133601"/>
            <a:ext cx="8584164" cy="147732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  var book = {</a:t>
            </a:r>
            <a:r>
              <a:rPr lang="en-IE" dirty="0" err="1"/>
              <a:t>title:'harry</a:t>
            </a:r>
            <a:r>
              <a:rPr lang="en-IE" dirty="0"/>
              <a:t> Potter and </a:t>
            </a:r>
            <a:r>
              <a:rPr lang="en-IE" dirty="0" err="1"/>
              <a:t>something',author:'JKR</a:t>
            </a:r>
            <a:r>
              <a:rPr lang="en-IE" dirty="0"/>
              <a:t>', isbn:"12345"}</a:t>
            </a:r>
          </a:p>
          <a:p>
            <a:r>
              <a:rPr lang="en-IE" dirty="0"/>
              <a:t>		for (</a:t>
            </a:r>
            <a:r>
              <a:rPr lang="en-IE" dirty="0" err="1"/>
              <a:t>propName</a:t>
            </a:r>
            <a:r>
              <a:rPr lang="en-IE" dirty="0"/>
              <a:t> in book){</a:t>
            </a:r>
          </a:p>
          <a:p>
            <a:r>
              <a:rPr lang="en-IE" dirty="0"/>
              <a:t>                    </a:t>
            </a:r>
            <a:r>
              <a:rPr lang="en-IE" dirty="0" err="1"/>
              <a:t>bookoutput</a:t>
            </a:r>
            <a:r>
              <a:rPr lang="en-IE" dirty="0"/>
              <a:t> += </a:t>
            </a:r>
            <a:r>
              <a:rPr lang="en-IE" dirty="0" err="1"/>
              <a:t>propName</a:t>
            </a:r>
            <a:r>
              <a:rPr lang="en-IE" dirty="0"/>
              <a:t>+'='+book[</a:t>
            </a:r>
            <a:r>
              <a:rPr lang="en-IE" dirty="0" err="1"/>
              <a:t>propName</a:t>
            </a:r>
            <a:r>
              <a:rPr lang="en-IE" dirty="0"/>
              <a:t>]+'&lt;</a:t>
            </a:r>
            <a:r>
              <a:rPr lang="en-IE" dirty="0" err="1"/>
              <a:t>br</a:t>
            </a:r>
            <a:r>
              <a:rPr lang="en-IE" dirty="0"/>
              <a:t>/&gt;'</a:t>
            </a:r>
          </a:p>
          <a:p>
            <a:br>
              <a:rPr lang="en-IE" dirty="0"/>
            </a:br>
            <a:r>
              <a:rPr lang="en-IE" dirty="0"/>
              <a:t>                }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3240124-08B6-49DC-B979-DB4A0006C4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659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956"/>
    </mc:Choice>
    <mc:Fallback>
      <p:transition spd="slow" advTm="174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946E73-D19A-453E-901B-33AFF1FDBA94}"/>
              </a:ext>
            </a:extLst>
          </p:cNvPr>
          <p:cNvSpPr txBox="1"/>
          <p:nvPr/>
        </p:nvSpPr>
        <p:spPr>
          <a:xfrm>
            <a:off x="1595535" y="830424"/>
            <a:ext cx="87427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err="1"/>
              <a:t>Excersise</a:t>
            </a:r>
            <a:r>
              <a:rPr lang="en-IE" dirty="0"/>
              <a:t> 2.7:</a:t>
            </a:r>
          </a:p>
          <a:p>
            <a:pPr marL="342900" indent="-342900">
              <a:buFont typeface="+mj-lt"/>
              <a:buAutoNum type="arabicPeriod"/>
            </a:pPr>
            <a:r>
              <a:rPr lang="en-IE" dirty="0"/>
              <a:t>Make a web page that outputs 1 to 10 (or N)</a:t>
            </a:r>
          </a:p>
          <a:p>
            <a:pPr marL="342900" indent="-342900">
              <a:buFont typeface="+mj-lt"/>
              <a:buAutoNum type="arabicPeriod"/>
            </a:pPr>
            <a:r>
              <a:rPr lang="en-IE" dirty="0"/>
              <a:t>Make a web page that outputs all the values of an array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B7F20D4-B9D0-4AEA-8A67-4F22C47D00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10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32"/>
    </mc:Choice>
    <mc:Fallback>
      <p:transition spd="slow" advTm="21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41B02A-8E51-4FDA-9073-B5FA53B74C2E}"/>
              </a:ext>
            </a:extLst>
          </p:cNvPr>
          <p:cNvSpPr txBox="1"/>
          <p:nvPr/>
        </p:nvSpPr>
        <p:spPr>
          <a:xfrm>
            <a:off x="528506" y="234892"/>
            <a:ext cx="10821799" cy="53553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&lt;body&gt;</a:t>
            </a:r>
          </a:p>
          <a:p>
            <a:r>
              <a:rPr lang="en-IE" dirty="0"/>
              <a:t>        &lt;div id ="output"&gt;</a:t>
            </a:r>
          </a:p>
          <a:p>
            <a:r>
              <a:rPr lang="en-IE" dirty="0"/>
              <a:t>            output here</a:t>
            </a:r>
          </a:p>
          <a:p>
            <a:r>
              <a:rPr lang="en-IE" dirty="0"/>
              <a:t>        &lt;/div&gt;</a:t>
            </a:r>
          </a:p>
          <a:p>
            <a:br>
              <a:rPr lang="en-IE" dirty="0"/>
            </a:br>
            <a:br>
              <a:rPr lang="en-IE" dirty="0"/>
            </a:br>
            <a:r>
              <a:rPr lang="en-IE" dirty="0"/>
              <a:t>        &lt;script&gt;</a:t>
            </a:r>
          </a:p>
          <a:p>
            <a:r>
              <a:rPr lang="en-IE" dirty="0"/>
              <a:t>            for (var </a:t>
            </a:r>
            <a:r>
              <a:rPr lang="en-IE" dirty="0" err="1"/>
              <a:t>i</a:t>
            </a:r>
            <a:r>
              <a:rPr lang="en-IE" dirty="0"/>
              <a:t>=0; </a:t>
            </a:r>
            <a:r>
              <a:rPr lang="en-IE" dirty="0" err="1"/>
              <a:t>i</a:t>
            </a:r>
            <a:r>
              <a:rPr lang="en-IE" dirty="0"/>
              <a:t>&lt;10; </a:t>
            </a:r>
            <a:r>
              <a:rPr lang="en-IE" dirty="0" err="1"/>
              <a:t>i</a:t>
            </a:r>
            <a:r>
              <a:rPr lang="en-IE" dirty="0"/>
              <a:t>++){</a:t>
            </a:r>
          </a:p>
          <a:p>
            <a:r>
              <a:rPr lang="en-IE" dirty="0"/>
              <a:t>                console.log(</a:t>
            </a:r>
            <a:r>
              <a:rPr lang="en-IE" dirty="0" err="1"/>
              <a:t>i</a:t>
            </a:r>
            <a:r>
              <a:rPr lang="en-IE" dirty="0"/>
              <a:t>)</a:t>
            </a:r>
          </a:p>
          <a:p>
            <a:r>
              <a:rPr lang="en-IE" dirty="0"/>
              <a:t>            }</a:t>
            </a:r>
          </a:p>
          <a:p>
            <a:r>
              <a:rPr lang="en-IE" dirty="0"/>
              <a:t>            var names=['</a:t>
            </a:r>
            <a:r>
              <a:rPr lang="en-IE" dirty="0" err="1"/>
              <a:t>Joe','Mary','Fred</a:t>
            </a:r>
            <a:r>
              <a:rPr lang="en-IE" dirty="0"/>
              <a:t>']</a:t>
            </a:r>
          </a:p>
          <a:p>
            <a:r>
              <a:rPr lang="en-IE" dirty="0"/>
              <a:t>            var output =''</a:t>
            </a:r>
          </a:p>
          <a:p>
            <a:r>
              <a:rPr lang="en-IE" dirty="0"/>
              <a:t>            for (name of names){</a:t>
            </a:r>
          </a:p>
          <a:p>
            <a:r>
              <a:rPr lang="en-IE" dirty="0"/>
              <a:t>                output += name + '&lt;</a:t>
            </a:r>
            <a:r>
              <a:rPr lang="en-IE" dirty="0" err="1"/>
              <a:t>br</a:t>
            </a:r>
            <a:r>
              <a:rPr lang="en-IE" dirty="0"/>
              <a:t>/&gt;'</a:t>
            </a:r>
          </a:p>
          <a:p>
            <a:r>
              <a:rPr lang="en-IE" dirty="0"/>
              <a:t>            }</a:t>
            </a:r>
          </a:p>
          <a:p>
            <a:r>
              <a:rPr lang="en-IE" dirty="0"/>
              <a:t>            </a:t>
            </a:r>
            <a:r>
              <a:rPr lang="en-IE" dirty="0" err="1"/>
              <a:t>document.getElementById</a:t>
            </a:r>
            <a:r>
              <a:rPr lang="en-IE" dirty="0"/>
              <a:t>("output").</a:t>
            </a:r>
            <a:r>
              <a:rPr lang="en-IE" dirty="0" err="1"/>
              <a:t>innerHTML</a:t>
            </a:r>
            <a:r>
              <a:rPr lang="en-IE" dirty="0"/>
              <a:t> = output</a:t>
            </a:r>
          </a:p>
          <a:p>
            <a:br>
              <a:rPr lang="en-IE" dirty="0"/>
            </a:br>
            <a:r>
              <a:rPr lang="en-IE" dirty="0"/>
              <a:t>        &lt;/script&gt;</a:t>
            </a:r>
          </a:p>
          <a:p>
            <a:r>
              <a:rPr lang="en-IE" dirty="0"/>
              <a:t>    &lt;/body&gt;</a:t>
            </a:r>
          </a:p>
        </p:txBody>
      </p:sp>
    </p:spTree>
    <p:extLst>
      <p:ext uri="{BB962C8B-B14F-4D97-AF65-F5344CB8AC3E}">
        <p14:creationId xmlns:p14="http://schemas.microsoft.com/office/powerpoint/2010/main" val="1040144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081"/>
    </mc:Choice>
    <mc:Fallback>
      <p:transition spd="slow" advTm="26608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268A-D2F1-41D7-8D51-CB622DDAD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BE75E-769C-472B-8B6D-E57023947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Get Element By id, we have seen this already</a:t>
            </a:r>
          </a:p>
          <a:p>
            <a:r>
              <a:rPr lang="en-IE" dirty="0" err="1"/>
              <a:t>QuerySelector</a:t>
            </a:r>
            <a:r>
              <a:rPr lang="en-IE" dirty="0"/>
              <a:t>: The </a:t>
            </a:r>
            <a:r>
              <a:rPr lang="en-IE" dirty="0" err="1"/>
              <a:t>querySelector</a:t>
            </a:r>
            <a:r>
              <a:rPr lang="en-IE" dirty="0"/>
              <a:t> function searches all the child nodes of a particular element for nodes that match the query, and returns the first one (it is like CSS selectors and </a:t>
            </a:r>
            <a:r>
              <a:rPr lang="en-IE" dirty="0" err="1"/>
              <a:t>JQuery</a:t>
            </a:r>
            <a:r>
              <a:rPr lang="en-IE" dirty="0"/>
              <a:t> selectors, see later).</a:t>
            </a:r>
          </a:p>
          <a:p>
            <a:pPr lvl="2"/>
            <a:r>
              <a:rPr lang="en-IE" dirty="0"/>
              <a:t>Name       		name of tag</a:t>
            </a:r>
          </a:p>
          <a:p>
            <a:pPr lvl="2"/>
            <a:r>
              <a:rPr lang="en-IE" dirty="0"/>
              <a:t>#id		a node with id=“id”</a:t>
            </a:r>
          </a:p>
          <a:p>
            <a:pPr lvl="2"/>
            <a:r>
              <a:rPr lang="en-IE" dirty="0"/>
              <a:t>.</a:t>
            </a:r>
            <a:r>
              <a:rPr lang="en-IE" dirty="0" err="1"/>
              <a:t>classname</a:t>
            </a:r>
            <a:r>
              <a:rPr lang="en-IE" dirty="0"/>
              <a:t> 		A node with class=“</a:t>
            </a:r>
            <a:r>
              <a:rPr lang="en-IE" dirty="0" err="1"/>
              <a:t>classname</a:t>
            </a:r>
            <a:r>
              <a:rPr lang="en-IE" dirty="0"/>
              <a:t>”</a:t>
            </a:r>
          </a:p>
          <a:p>
            <a:pPr lvl="2"/>
            <a:r>
              <a:rPr lang="en-IE" dirty="0"/>
              <a:t>[</a:t>
            </a:r>
            <a:r>
              <a:rPr lang="en-IE" dirty="0" err="1"/>
              <a:t>atName</a:t>
            </a:r>
            <a:r>
              <a:rPr lang="en-IE" dirty="0"/>
              <a:t>=“</a:t>
            </a:r>
            <a:r>
              <a:rPr lang="en-IE" dirty="0" err="1"/>
              <a:t>atVal</a:t>
            </a:r>
            <a:r>
              <a:rPr lang="en-IE" dirty="0"/>
              <a:t>”]	A node with the attribute </a:t>
            </a:r>
            <a:r>
              <a:rPr lang="en-IE" dirty="0" err="1"/>
              <a:t>atName</a:t>
            </a:r>
            <a:r>
              <a:rPr lang="en-IE" dirty="0"/>
              <a:t>=“</a:t>
            </a:r>
            <a:r>
              <a:rPr lang="en-IE" dirty="0" err="1"/>
              <a:t>atValue</a:t>
            </a:r>
            <a:r>
              <a:rPr lang="en-IE" dirty="0"/>
              <a:t>”</a:t>
            </a:r>
          </a:p>
          <a:p>
            <a:r>
              <a:rPr lang="en-IE" dirty="0"/>
              <a:t>More data at </a:t>
            </a:r>
            <a:r>
              <a:rPr lang="en-IE" dirty="0">
                <a:hlinkClick r:id="rId4"/>
              </a:rPr>
              <a:t>https://www.w3schools.com/cssref/css_selectors.asp</a:t>
            </a:r>
            <a:endParaRPr lang="en-IE" dirty="0"/>
          </a:p>
          <a:p>
            <a:pPr marL="0" indent="0">
              <a:buNone/>
            </a:pPr>
            <a:r>
              <a:rPr lang="en-IE" dirty="0"/>
              <a:t>Exercise 2.8:</a:t>
            </a:r>
          </a:p>
          <a:p>
            <a:pPr marL="0" indent="0">
              <a:buNone/>
            </a:pPr>
            <a:r>
              <a:rPr lang="en-IE" dirty="0"/>
              <a:t>Create a webpage with multiple inputs and a button, when the user hits the button read all the inputs, store the values into a class and output the class to the console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574FD6-B7F3-41CB-88B9-6543A2EFA2FF}"/>
              </a:ext>
            </a:extLst>
          </p:cNvPr>
          <p:cNvSpPr txBox="1"/>
          <p:nvPr/>
        </p:nvSpPr>
        <p:spPr>
          <a:xfrm>
            <a:off x="7798836" y="3244334"/>
            <a:ext cx="3192625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form.querySelector</a:t>
            </a:r>
            <a:r>
              <a:rPr lang="en-IE" dirty="0"/>
              <a:t>(‘#</a:t>
            </a:r>
            <a:r>
              <a:rPr lang="en-IE" dirty="0" err="1"/>
              <a:t>anId</a:t>
            </a:r>
            <a:r>
              <a:rPr lang="en-IE" dirty="0"/>
              <a:t>')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7BEA9D3-CBB7-42B6-827E-07BEA17AA1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699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72"/>
    </mc:Choice>
    <mc:Fallback>
      <p:transition spd="slow" advTm="98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001D4-CBB3-4D9C-8306-F26FE57E9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F8DCB-6FB2-4181-B679-CEB31C73F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What you will be able to do: Lab</a:t>
            </a:r>
          </a:p>
          <a:p>
            <a:r>
              <a:rPr lang="en-IE" dirty="0"/>
              <a:t>CSS:</a:t>
            </a:r>
          </a:p>
          <a:p>
            <a:pPr lvl="1"/>
            <a:r>
              <a:rPr lang="en-IE" dirty="0"/>
              <a:t>Hidden, block and inline display</a:t>
            </a:r>
          </a:p>
          <a:p>
            <a:pPr lvl="1"/>
            <a:r>
              <a:rPr lang="en-IE" dirty="0"/>
              <a:t>Disabled</a:t>
            </a:r>
          </a:p>
          <a:p>
            <a:r>
              <a:rPr lang="en-IE" dirty="0"/>
              <a:t>JavaScript (W3Schools)</a:t>
            </a:r>
          </a:p>
          <a:p>
            <a:pPr lvl="1"/>
            <a:r>
              <a:rPr lang="en-IE" dirty="0"/>
              <a:t>Overview of the language</a:t>
            </a:r>
          </a:p>
          <a:p>
            <a:pPr lvl="1"/>
            <a:r>
              <a:rPr lang="en-IE" dirty="0"/>
              <a:t>Dom manipulation</a:t>
            </a:r>
          </a:p>
          <a:p>
            <a:pPr lvl="1"/>
            <a:r>
              <a:rPr lang="en-IE" dirty="0"/>
              <a:t>Attributes</a:t>
            </a:r>
          </a:p>
          <a:p>
            <a:pPr lvl="1"/>
            <a:r>
              <a:rPr lang="en-IE" dirty="0"/>
              <a:t>Setting values and </a:t>
            </a:r>
            <a:r>
              <a:rPr lang="en-IE" dirty="0" err="1"/>
              <a:t>innerHTML</a:t>
            </a:r>
            <a:endParaRPr lang="en-IE" dirty="0"/>
          </a:p>
          <a:p>
            <a:pPr lvl="2"/>
            <a:r>
              <a:rPr lang="en-IE" dirty="0"/>
              <a:t>Theory</a:t>
            </a:r>
          </a:p>
          <a:p>
            <a:pPr lvl="2"/>
            <a:r>
              <a:rPr lang="en-IE" dirty="0"/>
              <a:t>Exercise </a:t>
            </a:r>
          </a:p>
          <a:p>
            <a:pPr lvl="2"/>
            <a:r>
              <a:rPr lang="en-IE" dirty="0"/>
              <a:t>Demonstration</a:t>
            </a:r>
          </a:p>
          <a:p>
            <a:pPr marL="822960" lvl="3" indent="0">
              <a:buNone/>
            </a:pPr>
            <a:r>
              <a:rPr lang="en-IE" dirty="0"/>
              <a:t>(Rinse and Repeat)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966C61C-12DA-4106-897A-A166F74729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4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182"/>
    </mc:Choice>
    <mc:Fallback xmlns="">
      <p:transition spd="slow" advTm="62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D730BD-85ED-4C3C-9B01-E79B3E8761D5}"/>
              </a:ext>
            </a:extLst>
          </p:cNvPr>
          <p:cNvSpPr txBox="1"/>
          <p:nvPr/>
        </p:nvSpPr>
        <p:spPr>
          <a:xfrm>
            <a:off x="578840" y="788565"/>
            <a:ext cx="10821799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 &lt;body&gt;</a:t>
            </a:r>
          </a:p>
          <a:p>
            <a:r>
              <a:rPr lang="en-IE"/>
              <a:t>        &lt;div id="myForm"&gt;    </a:t>
            </a:r>
          </a:p>
          <a:p>
            <a:r>
              <a:rPr lang="en-IE"/>
              <a:t>            First name: &lt;input type="text" name='firstName'/&gt;&lt;br/&gt;</a:t>
            </a:r>
          </a:p>
          <a:p>
            <a:r>
              <a:rPr lang="en-IE"/>
              <a:t>            Last name: &lt;input type="text" name='lastName'/&gt;&lt;br/&gt;</a:t>
            </a:r>
          </a:p>
          <a:p>
            <a:r>
              <a:rPr lang="en-IE"/>
              <a:t>            age: &lt;input type="text" name='age'/&gt;&lt;br/&gt;</a:t>
            </a:r>
          </a:p>
          <a:p>
            <a:r>
              <a:rPr lang="en-IE"/>
              <a:t>            &lt;button onclick="doForm()"&gt;go&lt;/button&gt;</a:t>
            </a:r>
          </a:p>
          <a:p>
            <a:r>
              <a:rPr lang="en-IE"/>
              <a:t>        &lt;/div&gt;</a:t>
            </a:r>
          </a:p>
          <a:p>
            <a:br>
              <a:rPr lang="en-IE"/>
            </a:br>
            <a:r>
              <a:rPr lang="en-IE"/>
              <a:t>        &lt;script&gt;</a:t>
            </a:r>
          </a:p>
          <a:p>
            <a:r>
              <a:rPr lang="en-IE"/>
              <a:t>         function doForm(){</a:t>
            </a:r>
          </a:p>
          <a:p>
            <a:r>
              <a:rPr lang="en-IE"/>
              <a:t>             var employee ={}</a:t>
            </a:r>
          </a:p>
          <a:p>
            <a:r>
              <a:rPr lang="en-IE"/>
              <a:t>             var form = document.getElementById("myForm")</a:t>
            </a:r>
          </a:p>
          <a:p>
            <a:r>
              <a:rPr lang="en-IE"/>
              <a:t>             employee.firstName = form.querySelector('input[name="firstName"').value</a:t>
            </a:r>
          </a:p>
          <a:p>
            <a:r>
              <a:rPr lang="en-IE"/>
              <a:t>             employee.lastName = form.querySelector('input[name="lastName"').value</a:t>
            </a:r>
          </a:p>
          <a:p>
            <a:r>
              <a:rPr lang="en-IE"/>
              <a:t>             employee.age = form.querySelector('input[name="age"').value</a:t>
            </a:r>
          </a:p>
          <a:p>
            <a:r>
              <a:rPr lang="en-IE"/>
              <a:t>             console.log("form data "+JSON.stringify(employee))</a:t>
            </a:r>
          </a:p>
          <a:p>
            <a:r>
              <a:rPr lang="en-IE"/>
              <a:t>         }</a:t>
            </a:r>
          </a:p>
          <a:p>
            <a:r>
              <a:rPr lang="en-IE"/>
              <a:t>       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</p:txBody>
      </p:sp>
    </p:spTree>
    <p:extLst>
      <p:ext uri="{BB962C8B-B14F-4D97-AF65-F5344CB8AC3E}">
        <p14:creationId xmlns:p14="http://schemas.microsoft.com/office/powerpoint/2010/main" val="80009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663"/>
    </mc:Choice>
    <mc:Fallback>
      <p:transition spd="slow" advTm="410663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540CD-C1E6-4F07-92DD-2947A67C6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Child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F2D26-F716-45AA-AE30-F2DD30AFE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9239" y="1882419"/>
            <a:ext cx="10058400" cy="4490949"/>
          </a:xfrm>
        </p:spPr>
        <p:txBody>
          <a:bodyPr>
            <a:normAutofit/>
          </a:bodyPr>
          <a:lstStyle/>
          <a:p>
            <a:r>
              <a:rPr lang="en-IE" dirty="0"/>
              <a:t>Consider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67861E-5D60-4A70-93D3-0012EF43F4F7}"/>
              </a:ext>
            </a:extLst>
          </p:cNvPr>
          <p:cNvSpPr txBox="1"/>
          <p:nvPr/>
        </p:nvSpPr>
        <p:spPr>
          <a:xfrm>
            <a:off x="1596453" y="2283412"/>
            <a:ext cx="5016617" cy="138499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sz="1200" dirty="0"/>
              <a:t>&lt;table&gt;</a:t>
            </a:r>
          </a:p>
          <a:p>
            <a:r>
              <a:rPr lang="en-IE" sz="1200" dirty="0"/>
              <a:t>            &lt;tr&gt;</a:t>
            </a:r>
          </a:p>
          <a:p>
            <a:r>
              <a:rPr lang="en-IE" sz="1200" dirty="0"/>
              <a:t>                &lt;td&gt;data1&lt;/td&gt;</a:t>
            </a:r>
          </a:p>
          <a:p>
            <a:r>
              <a:rPr lang="en-IE" sz="1200" dirty="0"/>
              <a:t>                &lt;td&gt;data2&lt;/td&gt;</a:t>
            </a:r>
          </a:p>
          <a:p>
            <a:r>
              <a:rPr lang="en-IE" sz="1200" dirty="0"/>
              <a:t>                &lt;td&gt;&lt;button onclick="</a:t>
            </a:r>
            <a:r>
              <a:rPr lang="en-IE" sz="1200" dirty="0" err="1"/>
              <a:t>doRow</a:t>
            </a:r>
            <a:r>
              <a:rPr lang="en-IE" sz="1200" dirty="0"/>
              <a:t>(this)"&gt;output&lt;/button&gt;&lt;/td&gt;</a:t>
            </a:r>
          </a:p>
          <a:p>
            <a:r>
              <a:rPr lang="en-IE" sz="1200" dirty="0"/>
              <a:t>            &lt;/tr&gt;</a:t>
            </a:r>
          </a:p>
          <a:p>
            <a:r>
              <a:rPr lang="en-IE" sz="1200" dirty="0"/>
              <a:t> &lt;/table&gt;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9A0CA3-D3EB-4412-BDDF-720AD6DD5924}"/>
              </a:ext>
            </a:extLst>
          </p:cNvPr>
          <p:cNvSpPr/>
          <p:nvPr/>
        </p:nvSpPr>
        <p:spPr>
          <a:xfrm>
            <a:off x="8519020" y="2522821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Table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4C1BE6-D6C8-4FF2-B7FC-3FB16B491FF6}"/>
              </a:ext>
            </a:extLst>
          </p:cNvPr>
          <p:cNvSpPr/>
          <p:nvPr/>
        </p:nvSpPr>
        <p:spPr>
          <a:xfrm>
            <a:off x="8519020" y="3141509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4A832B1-9F6F-4DBC-974C-746B18DE1CE4}"/>
              </a:ext>
            </a:extLst>
          </p:cNvPr>
          <p:cNvSpPr/>
          <p:nvPr/>
        </p:nvSpPr>
        <p:spPr>
          <a:xfrm>
            <a:off x="6887487" y="3616169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5FE763-CB1E-4BC0-AC65-1447DCE0414C}"/>
              </a:ext>
            </a:extLst>
          </p:cNvPr>
          <p:cNvSpPr/>
          <p:nvPr/>
        </p:nvSpPr>
        <p:spPr>
          <a:xfrm>
            <a:off x="8519020" y="3616170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CD3CE6-8394-4DB0-A863-AFFC65ADAABC}"/>
              </a:ext>
            </a:extLst>
          </p:cNvPr>
          <p:cNvSpPr/>
          <p:nvPr/>
        </p:nvSpPr>
        <p:spPr>
          <a:xfrm>
            <a:off x="10062846" y="3620325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302CDD-BB48-4CBE-9BAB-472D65F8EA94}"/>
              </a:ext>
            </a:extLst>
          </p:cNvPr>
          <p:cNvSpPr/>
          <p:nvPr/>
        </p:nvSpPr>
        <p:spPr>
          <a:xfrm>
            <a:off x="10062846" y="4038851"/>
            <a:ext cx="1065402" cy="287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button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1B96DE-89B3-4EEB-AAD8-AF15A31F444E}"/>
              </a:ext>
            </a:extLst>
          </p:cNvPr>
          <p:cNvSpPr/>
          <p:nvPr/>
        </p:nvSpPr>
        <p:spPr>
          <a:xfrm>
            <a:off x="6887487" y="4289303"/>
            <a:ext cx="1065402" cy="811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Text</a:t>
            </a:r>
          </a:p>
          <a:p>
            <a:pPr algn="ctr"/>
            <a:r>
              <a:rPr lang="en-IE" dirty="0"/>
              <a:t>Data1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3ACA1C3-AAFD-4857-ABF1-593F3BF54FF2}"/>
              </a:ext>
            </a:extLst>
          </p:cNvPr>
          <p:cNvCxnSpPr>
            <a:stCxn id="12" idx="1"/>
            <a:endCxn id="12" idx="3"/>
          </p:cNvCxnSpPr>
          <p:nvPr/>
        </p:nvCxnSpPr>
        <p:spPr>
          <a:xfrm>
            <a:off x="6887487" y="4694905"/>
            <a:ext cx="1065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7488788-F787-42D8-AA66-809BF23624C9}"/>
              </a:ext>
            </a:extLst>
          </p:cNvPr>
          <p:cNvSpPr/>
          <p:nvPr/>
        </p:nvSpPr>
        <p:spPr>
          <a:xfrm>
            <a:off x="10062845" y="4494400"/>
            <a:ext cx="1065402" cy="811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Text</a:t>
            </a:r>
          </a:p>
          <a:p>
            <a:pPr algn="ctr"/>
            <a:r>
              <a:rPr lang="en-IE" dirty="0"/>
              <a:t>output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1AB1B3-DD06-4094-BF3F-A4BB4C04DD39}"/>
              </a:ext>
            </a:extLst>
          </p:cNvPr>
          <p:cNvSpPr/>
          <p:nvPr/>
        </p:nvSpPr>
        <p:spPr>
          <a:xfrm>
            <a:off x="8519020" y="4297075"/>
            <a:ext cx="1065402" cy="81120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dirty="0"/>
              <a:t>Text</a:t>
            </a:r>
          </a:p>
          <a:p>
            <a:pPr algn="ctr"/>
            <a:r>
              <a:rPr lang="en-IE" dirty="0"/>
              <a:t>Data2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F4A8225-F13A-44EB-A352-776F7EFAA7CD}"/>
              </a:ext>
            </a:extLst>
          </p:cNvPr>
          <p:cNvCxnSpPr/>
          <p:nvPr/>
        </p:nvCxnSpPr>
        <p:spPr>
          <a:xfrm>
            <a:off x="10062845" y="5374081"/>
            <a:ext cx="1065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184259E-32F1-452B-97B1-40F0E30462A3}"/>
              </a:ext>
            </a:extLst>
          </p:cNvPr>
          <p:cNvCxnSpPr/>
          <p:nvPr/>
        </p:nvCxnSpPr>
        <p:spPr>
          <a:xfrm>
            <a:off x="8440337" y="4694903"/>
            <a:ext cx="10654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3F26F9E-2EF7-4BFA-855B-8C89F6D6E747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9051721" y="2810312"/>
            <a:ext cx="0" cy="331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EAAE32B-33A2-4AA9-B476-6B79EA582481}"/>
              </a:ext>
            </a:extLst>
          </p:cNvPr>
          <p:cNvCxnSpPr>
            <a:stCxn id="7" idx="2"/>
            <a:endCxn id="9" idx="0"/>
          </p:cNvCxnSpPr>
          <p:nvPr/>
        </p:nvCxnSpPr>
        <p:spPr>
          <a:xfrm rot="5400000">
            <a:off x="8958136" y="3522585"/>
            <a:ext cx="187170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F3645DC8-A620-43FA-9C50-8ABDE91EF638}"/>
              </a:ext>
            </a:extLst>
          </p:cNvPr>
          <p:cNvCxnSpPr>
            <a:stCxn id="7" idx="2"/>
          </p:cNvCxnSpPr>
          <p:nvPr/>
        </p:nvCxnSpPr>
        <p:spPr>
          <a:xfrm rot="5400000">
            <a:off x="8201398" y="2641441"/>
            <a:ext cx="62764" cy="1637883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D25C590A-25B3-4CF4-BF34-DEEDAF9FA77A}"/>
              </a:ext>
            </a:extLst>
          </p:cNvPr>
          <p:cNvCxnSpPr>
            <a:stCxn id="7" idx="2"/>
          </p:cNvCxnSpPr>
          <p:nvPr/>
        </p:nvCxnSpPr>
        <p:spPr>
          <a:xfrm rot="16200000" flipH="1">
            <a:off x="9792532" y="2688188"/>
            <a:ext cx="62202" cy="154382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571B4F8-E152-43B0-A320-48A04A32D44D}"/>
              </a:ext>
            </a:extLst>
          </p:cNvPr>
          <p:cNvCxnSpPr>
            <a:endCxn id="8" idx="0"/>
          </p:cNvCxnSpPr>
          <p:nvPr/>
        </p:nvCxnSpPr>
        <p:spPr>
          <a:xfrm flipH="1">
            <a:off x="7420188" y="3498115"/>
            <a:ext cx="37504" cy="118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00B2C4C-C5AF-47D3-AD15-2E8E3257B686}"/>
              </a:ext>
            </a:extLst>
          </p:cNvPr>
          <p:cNvCxnSpPr>
            <a:endCxn id="10" idx="0"/>
          </p:cNvCxnSpPr>
          <p:nvPr/>
        </p:nvCxnSpPr>
        <p:spPr>
          <a:xfrm>
            <a:off x="10595546" y="3491202"/>
            <a:ext cx="1" cy="129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825AE76-ED7B-4DAB-ADBC-0CA35B8D1F1D}"/>
              </a:ext>
            </a:extLst>
          </p:cNvPr>
          <p:cNvCxnSpPr>
            <a:stCxn id="8" idx="2"/>
            <a:endCxn id="12" idx="0"/>
          </p:cNvCxnSpPr>
          <p:nvPr/>
        </p:nvCxnSpPr>
        <p:spPr>
          <a:xfrm>
            <a:off x="7420188" y="3903660"/>
            <a:ext cx="0" cy="385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E3760A5-30D2-408D-8DF4-C56AE0923751}"/>
              </a:ext>
            </a:extLst>
          </p:cNvPr>
          <p:cNvCxnSpPr>
            <a:stCxn id="9" idx="2"/>
            <a:endCxn id="16" idx="0"/>
          </p:cNvCxnSpPr>
          <p:nvPr/>
        </p:nvCxnSpPr>
        <p:spPr>
          <a:xfrm>
            <a:off x="9051721" y="3903661"/>
            <a:ext cx="0" cy="393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CEABEAF-C645-4DA4-A2E0-012939689014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10595547" y="3907816"/>
            <a:ext cx="0" cy="131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B6ED7B9-054A-4005-A681-BD17E0D02B74}"/>
              </a:ext>
            </a:extLst>
          </p:cNvPr>
          <p:cNvCxnSpPr>
            <a:stCxn id="11" idx="2"/>
            <a:endCxn id="15" idx="0"/>
          </p:cNvCxnSpPr>
          <p:nvPr/>
        </p:nvCxnSpPr>
        <p:spPr>
          <a:xfrm flipH="1">
            <a:off x="10595546" y="4326342"/>
            <a:ext cx="1" cy="1680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1AB7818-00B0-4BA5-91CA-590C762CF431}"/>
              </a:ext>
            </a:extLst>
          </p:cNvPr>
          <p:cNvSpPr txBox="1"/>
          <p:nvPr/>
        </p:nvSpPr>
        <p:spPr>
          <a:xfrm>
            <a:off x="1596452" y="3857842"/>
            <a:ext cx="5016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IE" dirty="0"/>
              <a:t>To get the content of the first cell, you need to get the child of that cell, and its text value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B183C3C-EEA0-482E-BCB1-3D7084761F6B}"/>
              </a:ext>
            </a:extLst>
          </p:cNvPr>
          <p:cNvSpPr txBox="1"/>
          <p:nvPr/>
        </p:nvSpPr>
        <p:spPr>
          <a:xfrm>
            <a:off x="1596451" y="5120937"/>
            <a:ext cx="5016617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rowElement.cells</a:t>
            </a:r>
            <a:r>
              <a:rPr lang="en-IE" dirty="0"/>
              <a:t>[0].</a:t>
            </a:r>
            <a:r>
              <a:rPr lang="en-IE" dirty="0" err="1"/>
              <a:t>firstChild.textContent</a:t>
            </a:r>
            <a:endParaRPr lang="en-IE" dirty="0"/>
          </a:p>
        </p:txBody>
      </p:sp>
      <p:pic>
        <p:nvPicPr>
          <p:cNvPr id="48" name="Audio 47">
            <a:hlinkClick r:id="" action="ppaction://media"/>
            <a:extLst>
              <a:ext uri="{FF2B5EF4-FFF2-40B4-BE49-F238E27FC236}">
                <a16:creationId xmlns:a16="http://schemas.microsoft.com/office/drawing/2014/main" id="{100DFDBC-6ADB-4052-8A61-3E935F5DDD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647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706"/>
    </mc:Choice>
    <mc:Fallback>
      <p:transition spd="slow" advTm="129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840CA-9727-44A7-AD95-43CDFE240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Parent nodes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1C16C-8FD0-4841-8A9A-384BDD95C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Consider the previous slide</a:t>
            </a:r>
          </a:p>
          <a:p>
            <a:r>
              <a:rPr lang="en-IE" dirty="0"/>
              <a:t>What is the relationship between the row element and the button?</a:t>
            </a:r>
          </a:p>
          <a:p>
            <a:r>
              <a:rPr lang="en-IE" dirty="0"/>
              <a:t>&lt;Td&gt; is the parent and &lt;tr&gt; is the &lt;td&gt;s parent</a:t>
            </a:r>
          </a:p>
          <a:p>
            <a:r>
              <a:rPr lang="en-IE" dirty="0"/>
              <a:t>So we can access the tr by: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2.9</a:t>
            </a:r>
          </a:p>
          <a:p>
            <a:pPr marL="0" indent="0">
              <a:buNone/>
            </a:pPr>
            <a:r>
              <a:rPr lang="en-IE" dirty="0"/>
              <a:t>Write the code so that when the user clicks on the button in a row,  the contents of the cells in that row are stored in an object and outputted to the console.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57E280-9E1D-4A5A-9C79-125D214E65D3}"/>
              </a:ext>
            </a:extLst>
          </p:cNvPr>
          <p:cNvSpPr txBox="1"/>
          <p:nvPr/>
        </p:nvSpPr>
        <p:spPr>
          <a:xfrm>
            <a:off x="1386726" y="3638918"/>
            <a:ext cx="7455270" cy="12003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 </a:t>
            </a:r>
            <a:r>
              <a:rPr lang="en-IE" dirty="0" err="1"/>
              <a:t>rowElement</a:t>
            </a:r>
            <a:r>
              <a:rPr lang="en-IE" dirty="0"/>
              <a:t>  = </a:t>
            </a:r>
            <a:r>
              <a:rPr lang="en-IE" dirty="0" err="1"/>
              <a:t>buttonElement.parentNode.parentNode</a:t>
            </a:r>
            <a:endParaRPr lang="en-IE" dirty="0"/>
          </a:p>
          <a:p>
            <a:r>
              <a:rPr lang="en-IE" dirty="0"/>
              <a:t>//or</a:t>
            </a:r>
          </a:p>
          <a:p>
            <a:r>
              <a:rPr lang="en-IE" dirty="0"/>
              <a:t>Var </a:t>
            </a:r>
            <a:r>
              <a:rPr lang="en-IE" dirty="0" err="1"/>
              <a:t>rowElement</a:t>
            </a:r>
            <a:r>
              <a:rPr lang="en-IE" dirty="0"/>
              <a:t> = </a:t>
            </a:r>
            <a:r>
              <a:rPr lang="en-IE" dirty="0" err="1"/>
              <a:t>buttonElement.closest</a:t>
            </a:r>
            <a:r>
              <a:rPr lang="en-IE" dirty="0"/>
              <a:t>(‘tr’)</a:t>
            </a:r>
          </a:p>
          <a:p>
            <a:endParaRPr lang="en-IE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C4A025F-D234-4C0A-B13D-7720482B9C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94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831"/>
    </mc:Choice>
    <mc:Fallback>
      <p:transition spd="slow" advTm="78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C8F443-C3D2-447E-B64A-F6CE94A2A965}"/>
              </a:ext>
            </a:extLst>
          </p:cNvPr>
          <p:cNvSpPr txBox="1"/>
          <p:nvPr/>
        </p:nvSpPr>
        <p:spPr>
          <a:xfrm>
            <a:off x="528506" y="335845"/>
            <a:ext cx="10821799" cy="61863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&lt;body&gt;</a:t>
            </a:r>
          </a:p>
          <a:p>
            <a:r>
              <a:rPr lang="en-IE"/>
              <a:t>        &lt;table&gt;</a:t>
            </a:r>
          </a:p>
          <a:p>
            <a:r>
              <a:rPr lang="en-IE"/>
              <a:t>            &lt;tr&gt;</a:t>
            </a:r>
          </a:p>
          <a:p>
            <a:r>
              <a:rPr lang="en-IE"/>
              <a:t>                &lt;td&gt;how now&lt;/td&gt;</a:t>
            </a:r>
          </a:p>
          <a:p>
            <a:r>
              <a:rPr lang="en-IE"/>
              <a:t>                &lt;td&gt;brown cow&lt;/td&gt;</a:t>
            </a:r>
          </a:p>
          <a:p>
            <a:r>
              <a:rPr lang="en-IE"/>
              <a:t>                &lt;td&gt;&lt;button onclick="doRow(this)"&gt;output&lt;/button&gt;&lt;/td&gt;</a:t>
            </a:r>
          </a:p>
          <a:p>
            <a:r>
              <a:rPr lang="en-IE"/>
              <a:t>            &lt;/tr&gt;</a:t>
            </a:r>
          </a:p>
          <a:p>
            <a:r>
              <a:rPr lang="en-IE"/>
              <a:t>        &lt;/table&gt;</a:t>
            </a:r>
          </a:p>
          <a:p>
            <a:r>
              <a:rPr lang="en-IE"/>
              <a:t>    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function doRow(buttonElement){</a:t>
            </a:r>
          </a:p>
          <a:p>
            <a:r>
              <a:rPr lang="en-IE"/>
              <a:t>                var rowElement = buttonElement.parentNode.parentNode</a:t>
            </a:r>
          </a:p>
          <a:p>
            <a:r>
              <a:rPr lang="en-IE"/>
              <a:t>                var data={}</a:t>
            </a:r>
          </a:p>
          <a:p>
            <a:r>
              <a:rPr lang="en-IE"/>
              <a:t>                data.cell1 = rowElement.cells[0].firstChild.textContent;</a:t>
            </a:r>
          </a:p>
          <a:p>
            <a:r>
              <a:rPr lang="en-IE"/>
              <a:t>                data.cell2 = rowElement.cells[1].firstChild.textContent;</a:t>
            </a:r>
          </a:p>
          <a:p>
            <a:br>
              <a:rPr lang="en-IE"/>
            </a:br>
            <a:r>
              <a:rPr lang="en-IE"/>
              <a:t>                console.log(JSON.stringify(data))</a:t>
            </a:r>
          </a:p>
          <a:p>
            <a:r>
              <a:rPr lang="en-IE"/>
              <a:t>                </a:t>
            </a:r>
          </a:p>
          <a:p>
            <a:r>
              <a:rPr lang="en-IE"/>
              <a:t>            }</a:t>
            </a:r>
          </a:p>
          <a:p>
            <a:r>
              <a:rPr lang="en-IE"/>
              <a:t>       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</p:txBody>
      </p:sp>
    </p:spTree>
    <p:extLst>
      <p:ext uri="{BB962C8B-B14F-4D97-AF65-F5344CB8AC3E}">
        <p14:creationId xmlns:p14="http://schemas.microsoft.com/office/powerpoint/2010/main" val="3170838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9A77B-37B8-47EB-8838-8AB260F6B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Add to Dom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82FC4-0514-49E9-9A28-66F93CCC1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3752" y="1607442"/>
            <a:ext cx="10058400" cy="4765926"/>
          </a:xfrm>
        </p:spPr>
        <p:txBody>
          <a:bodyPr/>
          <a:lstStyle/>
          <a:p>
            <a:r>
              <a:rPr lang="en-IE" dirty="0"/>
              <a:t>Add element</a:t>
            </a:r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Add row</a:t>
            </a:r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Add cell</a:t>
            </a:r>
          </a:p>
          <a:p>
            <a:endParaRPr lang="en-IE" dirty="0"/>
          </a:p>
          <a:p>
            <a:r>
              <a:rPr lang="en-IE" dirty="0"/>
              <a:t>Add attribute</a:t>
            </a:r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2.9.2</a:t>
            </a:r>
          </a:p>
          <a:p>
            <a:pPr marL="0" indent="0">
              <a:buNone/>
            </a:pPr>
            <a:r>
              <a:rPr lang="en-IE" dirty="0"/>
              <a:t>Create a button that when it is clicked adds a row to the table (above) with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FAB98B-683C-4FBD-B9AD-D7374E20D223}"/>
              </a:ext>
            </a:extLst>
          </p:cNvPr>
          <p:cNvSpPr txBox="1"/>
          <p:nvPr/>
        </p:nvSpPr>
        <p:spPr>
          <a:xfrm>
            <a:off x="2108718" y="1964317"/>
            <a:ext cx="7119258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para = </a:t>
            </a:r>
            <a:r>
              <a:rPr lang="en-IE" dirty="0" err="1"/>
              <a:t>document.createElement</a:t>
            </a:r>
            <a:r>
              <a:rPr lang="en-IE" dirty="0"/>
              <a:t>("p");</a:t>
            </a:r>
            <a:br>
              <a:rPr lang="en-IE" dirty="0"/>
            </a:br>
            <a:r>
              <a:rPr lang="en-IE" dirty="0"/>
              <a:t>var node = </a:t>
            </a:r>
            <a:r>
              <a:rPr lang="en-IE" dirty="0" err="1"/>
              <a:t>document.createTextNode</a:t>
            </a:r>
            <a:r>
              <a:rPr lang="en-IE" dirty="0"/>
              <a:t>("This is new.");</a:t>
            </a:r>
            <a:br>
              <a:rPr lang="en-IE" dirty="0"/>
            </a:br>
            <a:r>
              <a:rPr lang="en-IE" dirty="0" err="1"/>
              <a:t>para.appendChild</a:t>
            </a:r>
            <a:r>
              <a:rPr lang="en-IE" dirty="0"/>
              <a:t>(node);</a:t>
            </a:r>
            <a:endParaRPr lang="nn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05A572-6BB2-4488-9663-D0A39BA601A5}"/>
              </a:ext>
            </a:extLst>
          </p:cNvPr>
          <p:cNvSpPr txBox="1"/>
          <p:nvPr/>
        </p:nvSpPr>
        <p:spPr>
          <a:xfrm>
            <a:off x="2108718" y="3229774"/>
            <a:ext cx="711925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</a:t>
            </a:r>
            <a:r>
              <a:rPr lang="en-IE" dirty="0" err="1"/>
              <a:t>rowElement</a:t>
            </a:r>
            <a:r>
              <a:rPr lang="en-IE" dirty="0"/>
              <a:t> = </a:t>
            </a:r>
            <a:r>
              <a:rPr lang="en-IE" dirty="0" err="1"/>
              <a:t>tableElement.insertRow</a:t>
            </a:r>
            <a:r>
              <a:rPr lang="en-IE" dirty="0"/>
              <a:t>(-1)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C6DAE-A56C-4A18-AD34-7637F7ED6956}"/>
              </a:ext>
            </a:extLst>
          </p:cNvPr>
          <p:cNvSpPr txBox="1"/>
          <p:nvPr/>
        </p:nvSpPr>
        <p:spPr>
          <a:xfrm>
            <a:off x="2108718" y="4101309"/>
            <a:ext cx="711925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var cell1 = </a:t>
            </a:r>
            <a:r>
              <a:rPr lang="en-IE" dirty="0" err="1"/>
              <a:t>rowElement.insertCell</a:t>
            </a:r>
            <a:r>
              <a:rPr lang="en-IE" dirty="0"/>
              <a:t>(0);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19D6CD-1B07-4B97-BA0A-CA4C3BB27D44}"/>
              </a:ext>
            </a:extLst>
          </p:cNvPr>
          <p:cNvSpPr txBox="1"/>
          <p:nvPr/>
        </p:nvSpPr>
        <p:spPr>
          <a:xfrm>
            <a:off x="2108718" y="4972844"/>
            <a:ext cx="7119258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 err="1"/>
              <a:t>rowElement.setAttribute</a:t>
            </a:r>
            <a:r>
              <a:rPr lang="en-IE" dirty="0"/>
              <a:t>('id', car.reg)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1663B09-B0DF-4173-AD3A-F5660EEEED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88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061"/>
    </mc:Choice>
    <mc:Fallback>
      <p:transition spd="slow" advTm="113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DBFD13C-2B15-4504-B7E8-3671CBBD8BAC}"/>
              </a:ext>
            </a:extLst>
          </p:cNvPr>
          <p:cNvSpPr txBox="1"/>
          <p:nvPr/>
        </p:nvSpPr>
        <p:spPr>
          <a:xfrm>
            <a:off x="553673" y="2030136"/>
            <a:ext cx="10821799" cy="36933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 function createRow(){</a:t>
            </a:r>
          </a:p>
          <a:p>
            <a:r>
              <a:rPr lang="en-IE"/>
              <a:t>            var tableElement = document.getElementById('mainTable')</a:t>
            </a:r>
          </a:p>
          <a:p>
            <a:r>
              <a:rPr lang="en-IE"/>
              <a:t>            var data = {cell1:'hi',cell2:'bye',cell3:'thanks for the fish'}</a:t>
            </a:r>
          </a:p>
          <a:p>
            <a:br>
              <a:rPr lang="en-IE"/>
            </a:br>
            <a:r>
              <a:rPr lang="en-IE"/>
              <a:t>            var rowElement = tableElement.insertRow(-1)</a:t>
            </a:r>
          </a:p>
          <a:p>
            <a:r>
              <a:rPr lang="en-IE"/>
              <a:t>            var cellElement = rowElement.insertCell(0)</a:t>
            </a:r>
          </a:p>
          <a:p>
            <a:r>
              <a:rPr lang="en-IE"/>
              <a:t>            cellElement.innerHTML = data.cell1;</a:t>
            </a:r>
          </a:p>
          <a:p>
            <a:r>
              <a:rPr lang="en-IE"/>
              <a:t>            cellElement = rowElement.insertCell(1)</a:t>
            </a:r>
          </a:p>
          <a:p>
            <a:r>
              <a:rPr lang="en-IE"/>
              <a:t>            cellElement.innerHTML = data.cell2;</a:t>
            </a:r>
          </a:p>
          <a:p>
            <a:r>
              <a:rPr lang="en-IE"/>
              <a:t>            cellElement = rowElement.insertCell(2)</a:t>
            </a:r>
          </a:p>
          <a:p>
            <a:r>
              <a:rPr lang="en-IE"/>
              <a:t>            cellElement.innerHTML = data.cell3;</a:t>
            </a:r>
          </a:p>
          <a:p>
            <a:r>
              <a:rPr lang="en-IE"/>
              <a:t>            </a:t>
            </a:r>
          </a:p>
          <a:p>
            <a:r>
              <a:rPr lang="en-IE"/>
              <a:t>        }</a:t>
            </a:r>
          </a:p>
        </p:txBody>
      </p:sp>
    </p:spTree>
    <p:extLst>
      <p:ext uri="{BB962C8B-B14F-4D97-AF65-F5344CB8AC3E}">
        <p14:creationId xmlns:p14="http://schemas.microsoft.com/office/powerpoint/2010/main" val="1078167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746"/>
    </mc:Choice>
    <mc:Fallback>
      <p:transition spd="slow" advTm="392746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C9F6-9E5D-499B-9AA9-0144217B5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E1ACB-B3B6-4D63-A171-13A05BA33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E196DC1-5AF9-4D7D-AC02-012B381B5F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99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85"/>
    </mc:Choice>
    <mc:Fallback>
      <p:transition spd="slow" advTm="28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CF603-6CFE-42AA-9EED-05E74A2CB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err="1"/>
              <a:t>cSS</a:t>
            </a:r>
            <a:r>
              <a:rPr lang="en-IE" dirty="0"/>
              <a:t> (Cascading Style Sheets)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4B5B7-8983-443E-86E7-46261775C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7"/>
            <a:ext cx="10058400" cy="4135941"/>
          </a:xfrm>
        </p:spPr>
        <p:txBody>
          <a:bodyPr>
            <a:normAutofit fontScale="85000" lnSpcReduction="20000"/>
          </a:bodyPr>
          <a:lstStyle/>
          <a:p>
            <a:r>
              <a:rPr lang="en-IE" dirty="0"/>
              <a:t>Too much for this course</a:t>
            </a:r>
          </a:p>
          <a:p>
            <a:r>
              <a:rPr lang="en-IE" dirty="0"/>
              <a:t>Style can be defined:</a:t>
            </a:r>
          </a:p>
          <a:p>
            <a:pPr marL="1005840" lvl="2" indent="-457200">
              <a:buFont typeface="+mj-lt"/>
              <a:buAutoNum type="arabicPeriod"/>
            </a:pPr>
            <a:r>
              <a:rPr lang="en-IE" dirty="0"/>
              <a:t>In another file (with selectors)</a:t>
            </a:r>
          </a:p>
          <a:p>
            <a:pPr marL="1005840" lvl="2" indent="-457200">
              <a:buFont typeface="+mj-lt"/>
              <a:buAutoNum type="arabicPeriod"/>
            </a:pPr>
            <a:r>
              <a:rPr lang="en-IE" dirty="0"/>
              <a:t>In the head (with selectors)</a:t>
            </a:r>
          </a:p>
          <a:p>
            <a:pPr marL="1005840" lvl="2" indent="-457200">
              <a:buFont typeface="+mj-lt"/>
              <a:buAutoNum type="arabicPeriod"/>
            </a:pPr>
            <a:r>
              <a:rPr lang="en-IE" dirty="0"/>
              <a:t>In the element itself</a:t>
            </a:r>
          </a:p>
          <a:p>
            <a:r>
              <a:rPr lang="en-IE" dirty="0"/>
              <a:t>Make an element visible/hidden</a:t>
            </a:r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Put the keyword disabled in an element to make it disabled</a:t>
            </a:r>
          </a:p>
          <a:p>
            <a:pPr marL="0" indent="0">
              <a:buNone/>
            </a:pPr>
            <a:endParaRPr lang="en-IE" dirty="0"/>
          </a:p>
          <a:p>
            <a:pPr marL="0" indent="0">
              <a:buNone/>
            </a:pPr>
            <a:r>
              <a:rPr lang="en-IE" dirty="0"/>
              <a:t>Exercise 2.1:</a:t>
            </a:r>
          </a:p>
          <a:p>
            <a:pPr marL="0" indent="0">
              <a:buNone/>
            </a:pPr>
            <a:r>
              <a:rPr lang="en-IE" dirty="0"/>
              <a:t>Write some html that has a hidden element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6E9CA0-F2FB-424E-BF68-B0693665E639}"/>
              </a:ext>
            </a:extLst>
          </p:cNvPr>
          <p:cNvSpPr txBox="1"/>
          <p:nvPr/>
        </p:nvSpPr>
        <p:spPr>
          <a:xfrm>
            <a:off x="2070027" y="3727712"/>
            <a:ext cx="5511567" cy="9233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&lt;div style=“display: block”&gt; </a:t>
            </a:r>
          </a:p>
          <a:p>
            <a:r>
              <a:rPr lang="en-IE" dirty="0"/>
              <a:t>	text</a:t>
            </a:r>
          </a:p>
          <a:p>
            <a:r>
              <a:rPr lang="en-IE" dirty="0"/>
              <a:t>&lt;/div&gt;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1CA18E-8F3F-40E5-A34C-A33241BBC848}"/>
              </a:ext>
            </a:extLst>
          </p:cNvPr>
          <p:cNvSpPr txBox="1"/>
          <p:nvPr/>
        </p:nvSpPr>
        <p:spPr>
          <a:xfrm>
            <a:off x="8145625" y="1869376"/>
            <a:ext cx="3321698" cy="1477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Can be: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block (new line)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Inline (no new line)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none (not shown)</a:t>
            </a:r>
          </a:p>
          <a:p>
            <a:endParaRPr lang="en-IE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CC9A69-DE42-4B81-AE11-98F493D98658}"/>
              </a:ext>
            </a:extLst>
          </p:cNvPr>
          <p:cNvCxnSpPr>
            <a:cxnSpLocks/>
          </p:cNvCxnSpPr>
          <p:nvPr/>
        </p:nvCxnSpPr>
        <p:spPr>
          <a:xfrm flipH="1">
            <a:off x="4926563" y="2613462"/>
            <a:ext cx="3219062" cy="11103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3735A95-DB91-49F8-83D7-E8264839390F}"/>
              </a:ext>
            </a:extLst>
          </p:cNvPr>
          <p:cNvSpPr txBox="1"/>
          <p:nvPr/>
        </p:nvSpPr>
        <p:spPr>
          <a:xfrm>
            <a:off x="2057004" y="5075748"/>
            <a:ext cx="5511567" cy="3693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&lt;input type=“text” value=“blah” disabled /&gt;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ABC4C2-A59F-4441-AC71-F2012D8D85B3}"/>
              </a:ext>
            </a:extLst>
          </p:cNvPr>
          <p:cNvSpPr txBox="1"/>
          <p:nvPr/>
        </p:nvSpPr>
        <p:spPr>
          <a:xfrm>
            <a:off x="8145625" y="5220000"/>
            <a:ext cx="3321698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User will not be able to enter text into this input</a:t>
            </a:r>
          </a:p>
          <a:p>
            <a:endParaRPr lang="en-IE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CC2E57-12BF-442A-988D-04365430BC4F}"/>
              </a:ext>
            </a:extLst>
          </p:cNvPr>
          <p:cNvCxnSpPr>
            <a:cxnSpLocks/>
          </p:cNvCxnSpPr>
          <p:nvPr/>
        </p:nvCxnSpPr>
        <p:spPr>
          <a:xfrm flipH="1" flipV="1">
            <a:off x="7324530" y="5452894"/>
            <a:ext cx="821095" cy="379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6855E683-3C03-428F-87D9-32581CE3E2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02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291"/>
    </mc:Choice>
    <mc:Fallback xmlns="">
      <p:transition spd="slow" advTm="90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5D0E89-5043-42E4-B859-87FD6B46E146}"/>
              </a:ext>
            </a:extLst>
          </p:cNvPr>
          <p:cNvSpPr txBox="1"/>
          <p:nvPr/>
        </p:nvSpPr>
        <p:spPr>
          <a:xfrm>
            <a:off x="553673" y="2030136"/>
            <a:ext cx="10821799" cy="31393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&lt;html&gt;</a:t>
            </a:r>
          </a:p>
          <a:p>
            <a:r>
              <a:rPr lang="en-IE" dirty="0"/>
              <a:t>    &lt;head&gt;</a:t>
            </a:r>
          </a:p>
          <a:p>
            <a:r>
              <a:rPr lang="en-IE" dirty="0"/>
              <a:t>        &lt;title&gt;2.1&lt;/title&gt; </a:t>
            </a:r>
          </a:p>
          <a:p>
            <a:r>
              <a:rPr lang="en-IE" dirty="0"/>
              <a:t>    &lt;/head&gt;</a:t>
            </a:r>
          </a:p>
          <a:p>
            <a:r>
              <a:rPr lang="en-IE" dirty="0"/>
              <a:t>    &lt;body&gt;</a:t>
            </a:r>
          </a:p>
          <a:p>
            <a:r>
              <a:rPr lang="en-IE" dirty="0"/>
              <a:t>        &lt;div style="display: none"&gt;hi mom&lt;/div&gt;</a:t>
            </a:r>
          </a:p>
          <a:p>
            <a:r>
              <a:rPr lang="en-IE" dirty="0"/>
              <a:t>        &lt;div style="display: block"&gt;div1&lt;/div&gt;</a:t>
            </a:r>
          </a:p>
          <a:p>
            <a:r>
              <a:rPr lang="en-IE" dirty="0"/>
              <a:t>        &lt;div style="display: inline"&gt;div2&lt;/div&gt;</a:t>
            </a:r>
          </a:p>
          <a:p>
            <a:r>
              <a:rPr lang="en-IE" dirty="0"/>
              <a:t>        &lt;div style="display: inline"&gt;div3&lt;/div&gt;</a:t>
            </a:r>
          </a:p>
          <a:p>
            <a:r>
              <a:rPr lang="en-IE" dirty="0"/>
              <a:t>    &lt;/body&gt;</a:t>
            </a:r>
          </a:p>
          <a:p>
            <a:r>
              <a:rPr lang="en-IE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22455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5"/>
    </mc:Choice>
    <mc:Fallback xmlns="">
      <p:transition spd="slow" advTm="306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AECF4-1486-47A2-A34F-FE0B049FC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73539-11E2-47F2-8961-947C6DEBC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41838"/>
            <a:ext cx="10058400" cy="3374323"/>
          </a:xfrm>
        </p:spPr>
        <p:txBody>
          <a:bodyPr/>
          <a:lstStyle/>
          <a:p>
            <a:r>
              <a:rPr lang="en-IE" dirty="0"/>
              <a:t>Inside &lt;script&gt;&lt;/script&gt; tags</a:t>
            </a:r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r>
              <a:rPr lang="en-IE" dirty="0"/>
              <a:t>Blocks have {} (not indents like in python)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AAFFDC-4007-4914-AA61-40789CB72825}"/>
              </a:ext>
            </a:extLst>
          </p:cNvPr>
          <p:cNvSpPr txBox="1"/>
          <p:nvPr/>
        </p:nvSpPr>
        <p:spPr>
          <a:xfrm>
            <a:off x="3004455" y="2180502"/>
            <a:ext cx="4432041" cy="923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&lt;script&gt;</a:t>
            </a:r>
          </a:p>
          <a:p>
            <a:r>
              <a:rPr lang="en-IE" dirty="0"/>
              <a:t>            console.log("hello World")</a:t>
            </a:r>
          </a:p>
          <a:p>
            <a:r>
              <a:rPr lang="en-IE" dirty="0"/>
              <a:t>&lt;/script&gt;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2FA429-BF28-45C9-93F6-6FE6764518C4}"/>
              </a:ext>
            </a:extLst>
          </p:cNvPr>
          <p:cNvSpPr txBox="1"/>
          <p:nvPr/>
        </p:nvSpPr>
        <p:spPr>
          <a:xfrm>
            <a:off x="8472196" y="2307994"/>
            <a:ext cx="2388637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Prints to the console, not the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2E5B92-5C19-4B9C-B621-EDEEA16D4561}"/>
              </a:ext>
            </a:extLst>
          </p:cNvPr>
          <p:cNvSpPr txBox="1"/>
          <p:nvPr/>
        </p:nvSpPr>
        <p:spPr>
          <a:xfrm>
            <a:off x="3004455" y="4290927"/>
            <a:ext cx="4273423" cy="208244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&lt;script&gt;</a:t>
            </a:r>
          </a:p>
          <a:p>
            <a:r>
              <a:rPr lang="en-IE" dirty="0"/>
              <a:t>             function </a:t>
            </a:r>
            <a:r>
              <a:rPr lang="en-IE" dirty="0" err="1"/>
              <a:t>sayHelloAgain</a:t>
            </a:r>
            <a:r>
              <a:rPr lang="en-IE" dirty="0"/>
              <a:t>(){</a:t>
            </a:r>
          </a:p>
          <a:p>
            <a:r>
              <a:rPr lang="en-IE" dirty="0"/>
              <a:t>                console.log("hello Again")</a:t>
            </a:r>
          </a:p>
          <a:p>
            <a:r>
              <a:rPr lang="en-IE" dirty="0"/>
              <a:t>            }</a:t>
            </a:r>
          </a:p>
          <a:p>
            <a:r>
              <a:rPr lang="en-IE" dirty="0"/>
              <a:t>            </a:t>
            </a:r>
            <a:r>
              <a:rPr lang="en-IE" dirty="0" err="1"/>
              <a:t>sayHelloAgain</a:t>
            </a:r>
            <a:r>
              <a:rPr lang="en-IE" dirty="0"/>
              <a:t>()</a:t>
            </a:r>
          </a:p>
          <a:p>
            <a:endParaRPr lang="en-IE" dirty="0"/>
          </a:p>
          <a:p>
            <a:r>
              <a:rPr lang="en-IE" dirty="0"/>
              <a:t>&lt;/script&gt;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15609E-B9BE-449F-9FB4-268CE2B9D452}"/>
              </a:ext>
            </a:extLst>
          </p:cNvPr>
          <p:cNvSpPr txBox="1"/>
          <p:nvPr/>
        </p:nvSpPr>
        <p:spPr>
          <a:xfrm>
            <a:off x="8472195" y="4373169"/>
            <a:ext cx="2388637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Define block of function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6F2E12-F887-4E8B-A347-9EB5D7BD886F}"/>
              </a:ext>
            </a:extLst>
          </p:cNvPr>
          <p:cNvSpPr txBox="1"/>
          <p:nvPr/>
        </p:nvSpPr>
        <p:spPr>
          <a:xfrm>
            <a:off x="8472196" y="5834717"/>
            <a:ext cx="238863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Calls function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5B82DC6-9840-405F-AB55-B53AEF8F0677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6568751" y="4695547"/>
            <a:ext cx="1903444" cy="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5ABF3F-5B58-40D0-8E41-F8365422BDEE}"/>
              </a:ext>
            </a:extLst>
          </p:cNvPr>
          <p:cNvCxnSpPr/>
          <p:nvPr/>
        </p:nvCxnSpPr>
        <p:spPr>
          <a:xfrm flipH="1" flipV="1">
            <a:off x="5589037" y="5598520"/>
            <a:ext cx="2883158" cy="281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99FDDE9-243E-4B4F-BE57-E55E90B2A4F6}"/>
              </a:ext>
            </a:extLst>
          </p:cNvPr>
          <p:cNvCxnSpPr/>
          <p:nvPr/>
        </p:nvCxnSpPr>
        <p:spPr>
          <a:xfrm flipH="1">
            <a:off x="3937518" y="4695546"/>
            <a:ext cx="4534677" cy="636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9D338369-38B0-48E3-967E-36907F416A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87BD72B-C87E-4E57-BA8D-B905C681B8C1}"/>
              </a:ext>
            </a:extLst>
          </p:cNvPr>
          <p:cNvSpPr txBox="1"/>
          <p:nvPr/>
        </p:nvSpPr>
        <p:spPr>
          <a:xfrm>
            <a:off x="6568751" y="3544653"/>
            <a:ext cx="238863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Name of function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C631436-1D55-4747-B58B-930A05C2A34D}"/>
              </a:ext>
            </a:extLst>
          </p:cNvPr>
          <p:cNvCxnSpPr>
            <a:cxnSpLocks/>
          </p:cNvCxnSpPr>
          <p:nvPr/>
        </p:nvCxnSpPr>
        <p:spPr>
          <a:xfrm flipH="1">
            <a:off x="5253134" y="3913592"/>
            <a:ext cx="1483568" cy="725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51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834"/>
    </mc:Choice>
    <mc:Fallback xmlns="">
      <p:transition spd="slow" advTm="73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53CFF5-7CB5-4EB7-A3C4-00FB3A259D9F}"/>
              </a:ext>
            </a:extLst>
          </p:cNvPr>
          <p:cNvSpPr txBox="1"/>
          <p:nvPr/>
        </p:nvSpPr>
        <p:spPr>
          <a:xfrm>
            <a:off x="528506" y="738231"/>
            <a:ext cx="10821799" cy="48013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&lt;html&gt;</a:t>
            </a:r>
          </a:p>
          <a:p>
            <a:r>
              <a:rPr lang="en-IE"/>
              <a:t>    &lt;head&gt;</a:t>
            </a:r>
          </a:p>
          <a:p>
            <a:r>
              <a:rPr lang="en-IE"/>
              <a:t>        &lt;title&gt;e2.2&lt;/title&gt;</a:t>
            </a:r>
          </a:p>
          <a:p>
            <a:r>
              <a:rPr lang="en-IE"/>
              <a:t>        &lt;!-- javascript can go in the head--&gt;</a:t>
            </a:r>
          </a:p>
          <a:p>
            <a:r>
              <a:rPr lang="en-IE"/>
              <a:t>    &lt;/head&gt;</a:t>
            </a:r>
          </a:p>
          <a:p>
            <a:r>
              <a:rPr lang="en-IE"/>
              <a:t>    &lt;body&gt;</a:t>
            </a:r>
          </a:p>
          <a:p>
            <a:r>
              <a:rPr lang="en-IE"/>
              <a:t>        hello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console.log("hello world2")</a:t>
            </a:r>
          </a:p>
          <a:p>
            <a:r>
              <a:rPr lang="en-IE"/>
              <a:t>            </a:t>
            </a:r>
          </a:p>
          <a:p>
            <a:r>
              <a:rPr lang="en-IE"/>
              <a:t>            function sayHelloAgain(message){</a:t>
            </a:r>
          </a:p>
          <a:p>
            <a:r>
              <a:rPr lang="en-IE"/>
              <a:t>                console.log("hello "+message);</a:t>
            </a:r>
          </a:p>
          <a:p>
            <a:r>
              <a:rPr lang="en-IE"/>
              <a:t>            }</a:t>
            </a:r>
          </a:p>
          <a:p>
            <a:r>
              <a:rPr lang="en-IE"/>
              <a:t>            sayHelloAgain('Andrew')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  <a:p>
            <a:r>
              <a:rPr lang="en-IE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260065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821"/>
    </mc:Choice>
    <mc:Fallback xmlns="">
      <p:transition spd="slow" advTm="29182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37477-7865-4C83-8F7A-F241EF149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JavaScript to/from 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3ED9C-E3A7-4028-9DE5-344590339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dirty="0"/>
              <a:t>Onclick attribute</a:t>
            </a:r>
          </a:p>
          <a:p>
            <a:endParaRPr lang="en-IE" dirty="0"/>
          </a:p>
          <a:p>
            <a:pPr marL="0" indent="0">
              <a:buNone/>
            </a:pPr>
            <a:endParaRPr lang="en-IE" dirty="0"/>
          </a:p>
          <a:p>
            <a:r>
              <a:rPr lang="en-IE" dirty="0"/>
              <a:t>Document </a:t>
            </a:r>
            <a:r>
              <a:rPr lang="en-IE" dirty="0" err="1"/>
              <a:t>getElementById</a:t>
            </a:r>
            <a:endParaRPr lang="en-IE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  <a:p>
            <a:pPr marL="0" indent="0">
              <a:buNone/>
            </a:pPr>
            <a:r>
              <a:rPr lang="en-IE" dirty="0"/>
              <a:t>Exercise 2.3:</a:t>
            </a:r>
          </a:p>
          <a:p>
            <a:pPr marL="0" indent="0">
              <a:buNone/>
            </a:pPr>
            <a:r>
              <a:rPr lang="en-IE" dirty="0"/>
              <a:t>Make a webpage with an input and a button, when the user clicks the button then the contents of the input will display in another div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ADCC3A-1837-44ED-8069-90EAB3BC9010}"/>
              </a:ext>
            </a:extLst>
          </p:cNvPr>
          <p:cNvSpPr txBox="1"/>
          <p:nvPr/>
        </p:nvSpPr>
        <p:spPr>
          <a:xfrm>
            <a:off x="1987420" y="2510494"/>
            <a:ext cx="6867331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&lt;button onclick="</a:t>
            </a:r>
            <a:r>
              <a:rPr lang="en-IE" dirty="0" err="1"/>
              <a:t>myFunction</a:t>
            </a:r>
            <a:r>
              <a:rPr lang="en-IE" dirty="0"/>
              <a:t>('hello')"&gt;click me&lt;/button&gt;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8D3EBD-2F04-4B11-BC3D-0ED42E57B915}"/>
              </a:ext>
            </a:extLst>
          </p:cNvPr>
          <p:cNvSpPr txBox="1"/>
          <p:nvPr/>
        </p:nvSpPr>
        <p:spPr>
          <a:xfrm>
            <a:off x="1987418" y="3622459"/>
            <a:ext cx="6867331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&lt;div id="</a:t>
            </a:r>
            <a:r>
              <a:rPr lang="en-IE" dirty="0" err="1"/>
              <a:t>messageOut</a:t>
            </a:r>
            <a:r>
              <a:rPr lang="en-IE" dirty="0"/>
              <a:t>"&gt;&lt;/div&gt;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2BFE63-A862-4050-B4E3-8DEA251EBA27}"/>
              </a:ext>
            </a:extLst>
          </p:cNvPr>
          <p:cNvSpPr txBox="1"/>
          <p:nvPr/>
        </p:nvSpPr>
        <p:spPr>
          <a:xfrm>
            <a:off x="1987418" y="4146804"/>
            <a:ext cx="7492484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</a:t>
            </a:r>
            <a:r>
              <a:rPr lang="en-IE" dirty="0" err="1"/>
              <a:t>document.getElementById</a:t>
            </a:r>
            <a:r>
              <a:rPr lang="en-IE" dirty="0"/>
              <a:t>('</a:t>
            </a:r>
            <a:r>
              <a:rPr lang="en-IE" dirty="0" err="1"/>
              <a:t>messageOut</a:t>
            </a:r>
            <a:r>
              <a:rPr lang="en-IE" dirty="0"/>
              <a:t>').</a:t>
            </a:r>
            <a:r>
              <a:rPr lang="en-IE" dirty="0" err="1"/>
              <a:t>innerText</a:t>
            </a:r>
            <a:r>
              <a:rPr lang="en-IE" dirty="0"/>
              <a:t> = message</a:t>
            </a:r>
          </a:p>
          <a:p>
            <a:endParaRPr lang="en-IE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12B1E62-154B-46F8-BAAE-F00152061F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77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689"/>
    </mc:Choice>
    <mc:Fallback xmlns="">
      <p:transition spd="slow" advTm="95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BAAE781-C51F-4CAF-9D85-46740699E0A2}"/>
              </a:ext>
            </a:extLst>
          </p:cNvPr>
          <p:cNvSpPr txBox="1"/>
          <p:nvPr/>
        </p:nvSpPr>
        <p:spPr>
          <a:xfrm>
            <a:off x="553673" y="1098958"/>
            <a:ext cx="10821799" cy="563231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/>
              <a:t>&lt;html&gt;</a:t>
            </a:r>
          </a:p>
          <a:p>
            <a:r>
              <a:rPr lang="en-IE"/>
              <a:t>    &lt;head&gt;</a:t>
            </a:r>
          </a:p>
          <a:p>
            <a:r>
              <a:rPr lang="en-IE"/>
              <a:t>        &lt;title&gt;e2.3&lt;/title&gt;</a:t>
            </a:r>
          </a:p>
          <a:p>
            <a:r>
              <a:rPr lang="en-IE"/>
              <a:t>       </a:t>
            </a:r>
          </a:p>
          <a:p>
            <a:r>
              <a:rPr lang="en-IE"/>
              <a:t>    &lt;/head&gt;</a:t>
            </a:r>
          </a:p>
          <a:p>
            <a:r>
              <a:rPr lang="en-IE"/>
              <a:t>    &lt;body&gt;</a:t>
            </a:r>
          </a:p>
          <a:p>
            <a:r>
              <a:rPr lang="en-IE"/>
              <a:t>        &lt;input id="name" type="text" value="enter name"/&gt;</a:t>
            </a:r>
          </a:p>
          <a:p>
            <a:r>
              <a:rPr lang="en-IE"/>
              <a:t>        &lt;br/&gt;</a:t>
            </a:r>
          </a:p>
          <a:p>
            <a:r>
              <a:rPr lang="en-IE"/>
              <a:t>        &lt;button onclick="buttonClicked()"&gt;click me&lt;/button&gt;&lt;br/&gt;</a:t>
            </a:r>
          </a:p>
          <a:p>
            <a:r>
              <a:rPr lang="en-IE"/>
              <a:t>        &lt;div id="output"&gt;output will go here&lt;/div&gt;</a:t>
            </a:r>
          </a:p>
          <a:p>
            <a:r>
              <a:rPr lang="en-IE"/>
              <a:t>        </a:t>
            </a:r>
          </a:p>
          <a:p>
            <a:r>
              <a:rPr lang="en-IE"/>
              <a:t>        &lt;script&gt;</a:t>
            </a:r>
          </a:p>
          <a:p>
            <a:r>
              <a:rPr lang="en-IE"/>
              <a:t>            function buttonClicked(){</a:t>
            </a:r>
          </a:p>
          <a:p>
            <a:r>
              <a:rPr lang="en-IE"/>
              <a:t>                var output= document.getElementById('name').value</a:t>
            </a:r>
          </a:p>
          <a:p>
            <a:r>
              <a:rPr lang="en-IE"/>
              <a:t>                document.getElementById('output').innerText = output</a:t>
            </a:r>
          </a:p>
          <a:p>
            <a:r>
              <a:rPr lang="en-IE"/>
              <a:t>            }</a:t>
            </a:r>
          </a:p>
          <a:p>
            <a:r>
              <a:rPr lang="en-IE"/>
              <a:t>            </a:t>
            </a:r>
          </a:p>
          <a:p>
            <a:r>
              <a:rPr lang="en-IE"/>
              <a:t>        &lt;/script&gt;</a:t>
            </a:r>
          </a:p>
          <a:p>
            <a:r>
              <a:rPr lang="en-IE"/>
              <a:t>    &lt;/body&gt;</a:t>
            </a:r>
          </a:p>
          <a:p>
            <a:r>
              <a:rPr lang="en-IE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3425329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DBE75-7683-4CEB-A7CE-241619AB9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9B3C4-3B10-450C-BDBA-AA56BC61C6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Define a variable with the var keyword, </a:t>
            </a:r>
            <a:r>
              <a:rPr lang="en-IE" dirty="0" err="1"/>
              <a:t>eg</a:t>
            </a:r>
            <a:r>
              <a:rPr lang="en-IE" dirty="0"/>
              <a:t> var age= 21</a:t>
            </a:r>
          </a:p>
          <a:p>
            <a:r>
              <a:rPr lang="en-IE" dirty="0"/>
              <a:t>Variable types are defined by there value, they can be</a:t>
            </a:r>
          </a:p>
          <a:p>
            <a:pPr lvl="1"/>
            <a:r>
              <a:rPr lang="en-IE" dirty="0"/>
              <a:t>Integer</a:t>
            </a:r>
          </a:p>
          <a:p>
            <a:pPr lvl="1"/>
            <a:r>
              <a:rPr lang="en-IE" dirty="0"/>
              <a:t>Float</a:t>
            </a:r>
          </a:p>
          <a:p>
            <a:pPr lvl="1"/>
            <a:r>
              <a:rPr lang="en-IE" dirty="0"/>
              <a:t>String</a:t>
            </a:r>
          </a:p>
          <a:p>
            <a:pPr lvl="1"/>
            <a:r>
              <a:rPr lang="en-IE" dirty="0"/>
              <a:t>Boolean</a:t>
            </a:r>
          </a:p>
          <a:p>
            <a:pPr lvl="1"/>
            <a:r>
              <a:rPr lang="en-IE" dirty="0"/>
              <a:t>Null</a:t>
            </a:r>
          </a:p>
          <a:p>
            <a:pPr lvl="1"/>
            <a:r>
              <a:rPr lang="en-IE" dirty="0"/>
              <a:t>undefined</a:t>
            </a:r>
          </a:p>
          <a:p>
            <a:pPr lvl="1"/>
            <a:r>
              <a:rPr lang="en-IE" dirty="0"/>
              <a:t>Object</a:t>
            </a:r>
          </a:p>
          <a:p>
            <a:pPr lvl="1"/>
            <a:r>
              <a:rPr lang="en-IE" dirty="0"/>
              <a:t>Array</a:t>
            </a:r>
          </a:p>
          <a:p>
            <a:pPr lvl="1"/>
            <a:r>
              <a:rPr lang="en-IE" dirty="0"/>
              <a:t>function</a:t>
            </a:r>
          </a:p>
          <a:p>
            <a:endParaRPr lang="en-I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24F30B-913C-41C3-BA85-CF9531CD04AB}"/>
              </a:ext>
            </a:extLst>
          </p:cNvPr>
          <p:cNvSpPr txBox="1"/>
          <p:nvPr/>
        </p:nvSpPr>
        <p:spPr>
          <a:xfrm>
            <a:off x="3592286" y="2948472"/>
            <a:ext cx="5645020" cy="286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E" dirty="0"/>
              <a:t>            var </a:t>
            </a:r>
            <a:r>
              <a:rPr lang="en-IE" dirty="0" err="1"/>
              <a:t>i</a:t>
            </a:r>
            <a:r>
              <a:rPr lang="en-IE" dirty="0"/>
              <a:t> = 12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fl</a:t>
            </a:r>
            <a:r>
              <a:rPr lang="en-IE" dirty="0"/>
              <a:t> = 3.3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firstName</a:t>
            </a:r>
            <a:r>
              <a:rPr lang="en-IE" dirty="0"/>
              <a:t>   = '</a:t>
            </a:r>
            <a:r>
              <a:rPr lang="en-IE" dirty="0" err="1"/>
              <a:t>andrew</a:t>
            </a:r>
            <a:r>
              <a:rPr lang="en-IE" dirty="0"/>
              <a:t>'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lastName</a:t>
            </a:r>
            <a:r>
              <a:rPr lang="en-IE" dirty="0"/>
              <a:t>    = "O'Neill" //or 'O\'Neill'</a:t>
            </a:r>
          </a:p>
          <a:p>
            <a:r>
              <a:rPr lang="en-IE" dirty="0"/>
              <a:t>            var admin = true</a:t>
            </a:r>
          </a:p>
          <a:p>
            <a:r>
              <a:rPr lang="en-IE" dirty="0"/>
              <a:t>            var foo = null</a:t>
            </a:r>
          </a:p>
          <a:p>
            <a:r>
              <a:rPr lang="en-IE" dirty="0"/>
              <a:t>            var </a:t>
            </a:r>
            <a:r>
              <a:rPr lang="en-IE" dirty="0" err="1"/>
              <a:t>dunno</a:t>
            </a:r>
            <a:r>
              <a:rPr lang="en-IE" dirty="0"/>
              <a:t> // = undefined</a:t>
            </a:r>
          </a:p>
          <a:p>
            <a:r>
              <a:rPr lang="en-IE" dirty="0"/>
              <a:t>            var car = {}</a:t>
            </a:r>
          </a:p>
          <a:p>
            <a:r>
              <a:rPr lang="en-IE" dirty="0"/>
              <a:t>            var books = []</a:t>
            </a:r>
          </a:p>
          <a:p>
            <a:r>
              <a:rPr lang="en-IE" dirty="0"/>
              <a:t>            var fun = function(){console.log("in fun")}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6770208-7F19-4DEA-BE59-CE0E504837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999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609"/>
    </mc:Choice>
    <mc:Fallback>
      <p:transition spd="slow" advTm="74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499</TotalTime>
  <Words>717</Words>
  <Application>Microsoft Office PowerPoint</Application>
  <PresentationFormat>Widescreen</PresentationFormat>
  <Paragraphs>415</Paragraphs>
  <Slides>26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Rockwell</vt:lpstr>
      <vt:lpstr>Rockwell Condensed</vt:lpstr>
      <vt:lpstr>Wingdings</vt:lpstr>
      <vt:lpstr>Wood Type</vt:lpstr>
      <vt:lpstr>JavaScript</vt:lpstr>
      <vt:lpstr>Overview</vt:lpstr>
      <vt:lpstr>cSS (Cascading Style Sheets)</vt:lpstr>
      <vt:lpstr>PowerPoint Presentation</vt:lpstr>
      <vt:lpstr>JavaScript</vt:lpstr>
      <vt:lpstr>PowerPoint Presentation</vt:lpstr>
      <vt:lpstr>JavaScript to/from html</vt:lpstr>
      <vt:lpstr>PowerPoint Presentation</vt:lpstr>
      <vt:lpstr>Variables</vt:lpstr>
      <vt:lpstr>objects</vt:lpstr>
      <vt:lpstr>PowerPoint Presentation</vt:lpstr>
      <vt:lpstr>Manipulate display</vt:lpstr>
      <vt:lpstr>PowerPoint Presentation</vt:lpstr>
      <vt:lpstr>control</vt:lpstr>
      <vt:lpstr>PowerPoint Presentation</vt:lpstr>
      <vt:lpstr>For loop</vt:lpstr>
      <vt:lpstr>PowerPoint Presentation</vt:lpstr>
      <vt:lpstr>PowerPoint Presentation</vt:lpstr>
      <vt:lpstr>DOM</vt:lpstr>
      <vt:lpstr>PowerPoint Presentation</vt:lpstr>
      <vt:lpstr>Child nodes</vt:lpstr>
      <vt:lpstr>Parent nodes</vt:lpstr>
      <vt:lpstr>PowerPoint Presentation</vt:lpstr>
      <vt:lpstr>Add to Dom tree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>Andrew Beatty</dc:creator>
  <cp:lastModifiedBy>Andrew Beatty</cp:lastModifiedBy>
  <cp:revision>26</cp:revision>
  <dcterms:created xsi:type="dcterms:W3CDTF">2019-10-02T11:35:17Z</dcterms:created>
  <dcterms:modified xsi:type="dcterms:W3CDTF">2019-10-03T11:27:48Z</dcterms:modified>
</cp:coreProperties>
</file>

<file path=docProps/thumbnail.jpeg>
</file>